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55"/>
  </p:notesMasterIdLst>
  <p:sldIdLst>
    <p:sldId id="1659" r:id="rId3"/>
    <p:sldId id="1923" r:id="rId4"/>
    <p:sldId id="1689" r:id="rId5"/>
    <p:sldId id="1950" r:id="rId6"/>
    <p:sldId id="1867" r:id="rId7"/>
    <p:sldId id="1823" r:id="rId8"/>
    <p:sldId id="1917" r:id="rId9"/>
    <p:sldId id="1916" r:id="rId10"/>
    <p:sldId id="1925" r:id="rId11"/>
    <p:sldId id="1951" r:id="rId12"/>
    <p:sldId id="1952" r:id="rId13"/>
    <p:sldId id="1791" r:id="rId14"/>
    <p:sldId id="1953" r:id="rId15"/>
    <p:sldId id="1954" r:id="rId16"/>
    <p:sldId id="1963" r:id="rId17"/>
    <p:sldId id="1955" r:id="rId18"/>
    <p:sldId id="1956" r:id="rId19"/>
    <p:sldId id="1957" r:id="rId20"/>
    <p:sldId id="1962" r:id="rId21"/>
    <p:sldId id="1958" r:id="rId22"/>
    <p:sldId id="1959" r:id="rId23"/>
    <p:sldId id="1960" r:id="rId24"/>
    <p:sldId id="1961" r:id="rId25"/>
    <p:sldId id="1966" r:id="rId26"/>
    <p:sldId id="1967" r:id="rId27"/>
    <p:sldId id="1964" r:id="rId28"/>
    <p:sldId id="1968" r:id="rId29"/>
    <p:sldId id="1969" r:id="rId30"/>
    <p:sldId id="1970" r:id="rId31"/>
    <p:sldId id="1971" r:id="rId32"/>
    <p:sldId id="1991" r:id="rId33"/>
    <p:sldId id="1972" r:id="rId34"/>
    <p:sldId id="1973" r:id="rId35"/>
    <p:sldId id="1974" r:id="rId36"/>
    <p:sldId id="1975" r:id="rId37"/>
    <p:sldId id="1976" r:id="rId38"/>
    <p:sldId id="1977" r:id="rId39"/>
    <p:sldId id="1978" r:id="rId40"/>
    <p:sldId id="1980" r:id="rId41"/>
    <p:sldId id="1979" r:id="rId42"/>
    <p:sldId id="1981" r:id="rId43"/>
    <p:sldId id="1982" r:id="rId44"/>
    <p:sldId id="1983" r:id="rId45"/>
    <p:sldId id="1984" r:id="rId46"/>
    <p:sldId id="1986" r:id="rId47"/>
    <p:sldId id="1985" r:id="rId48"/>
    <p:sldId id="1987" r:id="rId49"/>
    <p:sldId id="1988" r:id="rId50"/>
    <p:sldId id="1898" r:id="rId51"/>
    <p:sldId id="1948" r:id="rId52"/>
    <p:sldId id="1938" r:id="rId53"/>
    <p:sldId id="189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86418" autoAdjust="0"/>
  </p:normalViewPr>
  <p:slideViewPr>
    <p:cSldViewPr>
      <p:cViewPr varScale="1">
        <p:scale>
          <a:sx n="97" d="100"/>
          <a:sy n="97" d="100"/>
        </p:scale>
        <p:origin x="-150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4/25/2022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1143000" y="685800"/>
            <a:ext cx="4572000" cy="3429000"/>
          </a:xfrm>
          <a:ln/>
        </p:spPr>
      </p:sp>
      <p:sp>
        <p:nvSpPr>
          <p:cNvPr id="31746"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In Slide Show mode click on any option above to be taken to the book or section of the Bible. </a:t>
            </a:r>
          </a:p>
        </p:txBody>
      </p:sp>
      <p:sp>
        <p:nvSpPr>
          <p:cNvPr id="31747" name="Slide Number Placeholder 3"/>
          <p:cNvSpPr>
            <a:spLocks noGrp="1"/>
          </p:cNvSpPr>
          <p:nvPr>
            <p:ph type="sldNum" sz="quarter" idx="5"/>
          </p:nvPr>
        </p:nvSpPr>
        <p:spPr>
          <a:noFill/>
        </p:spPr>
        <p:txBody>
          <a:bodyPr/>
          <a:lstStyle/>
          <a:p>
            <a:fld id="{E8520B73-1205-4EBF-BF8E-86EC6B56A4A7}" type="slidenum">
              <a:rPr lang="en-US"/>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12</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23</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52</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4/25/2022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4/25/2022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4/25/2022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4/25/2022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4/25/2022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4/25/2022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4/25/2022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4/25/2022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4/25/2022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4/25/2022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4/25/2022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4/25/2022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4/25/2022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4/25/2022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4/25/2022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4/25/2022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4/25/2022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4/25/2022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4/25/2022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4/25/2022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eastuteberean.com/wp-content/uploads/2015/01/ephesians-2-p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0" y="152400"/>
            <a:ext cx="9144000" cy="1600438"/>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Unloading the Theological Truck</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1:1 – 14</a:t>
            </a:r>
          </a:p>
        </p:txBody>
      </p:sp>
      <p:sp>
        <p:nvSpPr>
          <p:cNvPr id="10" name="Rectangle 9"/>
          <p:cNvSpPr/>
          <p:nvPr/>
        </p:nvSpPr>
        <p:spPr>
          <a:xfrm>
            <a:off x="0" y="5334002"/>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15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27 April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7" name="Rectangle 6"/>
          <p:cNvSpPr/>
          <p:nvPr/>
        </p:nvSpPr>
        <p:spPr>
          <a:xfrm>
            <a:off x="0" y="3886200"/>
            <a:ext cx="9144000" cy="923330"/>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dirty="0" smtClean="0">
                <a:ln w="12700">
                  <a:solidFill>
                    <a:srgbClr val="002060"/>
                  </a:solidFill>
                </a:ln>
                <a:solidFill>
                  <a:schemeClr val="bg1"/>
                </a:solidFill>
                <a:effectLst>
                  <a:outerShdw blurRad="38100" dist="38100" dir="2700000" algn="tl">
                    <a:srgbClr val="000000">
                      <a:alpha val="43137"/>
                    </a:srgbClr>
                  </a:outerShdw>
                </a:effectLst>
                <a:latin typeface="Britannic Bold" pitchFamily="34" charset="0"/>
              </a:rPr>
              <a:t>Introduction and Overview</a:t>
            </a:r>
            <a:endParaRPr lang="en-US" sz="4000" dirty="0" smtClean="0">
              <a:ln w="12700">
                <a:solidFill>
                  <a:srgbClr val="002060"/>
                </a:solidFill>
              </a:ln>
              <a:solidFill>
                <a:schemeClr val="bg1"/>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up)">
                                      <p:cBhvr>
                                        <p:cTn id="1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9144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Ephesians </a:t>
            </a:r>
          </a:p>
        </p:txBody>
      </p:sp>
      <p:pic>
        <p:nvPicPr>
          <p:cNvPr id="5" name="Picture 3" descr="Scroll.png"/>
          <p:cNvPicPr>
            <a:picLocks noChangeAspect="1"/>
          </p:cNvPicPr>
          <p:nvPr/>
        </p:nvPicPr>
        <p:blipFill>
          <a:blip r:embed="rId3" cstate="print"/>
          <a:srcRect/>
          <a:stretch>
            <a:fillRect/>
          </a:stretch>
        </p:blipFill>
        <p:spPr bwMode="auto">
          <a:xfrm>
            <a:off x="7162800" y="228601"/>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7" name="Rectangle 13"/>
          <p:cNvSpPr>
            <a:spLocks noGrp="1" noChangeArrowheads="1"/>
          </p:cNvSpPr>
          <p:nvPr>
            <p:ph idx="1"/>
          </p:nvPr>
        </p:nvSpPr>
        <p:spPr>
          <a:xfrm>
            <a:off x="304800" y="1371600"/>
            <a:ext cx="8534400" cy="5127558"/>
          </a:xfrm>
        </p:spPr>
        <p:txBody>
          <a:bodyPr wrap="square">
            <a:spAutoFit/>
          </a:bodyPr>
          <a:lstStyle/>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Who:</a:t>
            </a:r>
            <a:r>
              <a:rPr lang="en-US" sz="2800" b="1" dirty="0" smtClean="0">
                <a:solidFill>
                  <a:schemeClr val="tx1"/>
                </a:solidFill>
                <a:latin typeface="Cambria" pitchFamily="18" charset="0"/>
              </a:rPr>
              <a:t>  Paul</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What:</a:t>
            </a:r>
            <a:r>
              <a:rPr lang="en-US" sz="2800" b="1" dirty="0" smtClean="0">
                <a:solidFill>
                  <a:schemeClr val="tx1"/>
                </a:solidFill>
                <a:latin typeface="Cambria" pitchFamily="18" charset="0"/>
              </a:rPr>
              <a:t>  Letter to the Church in Ephesus</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Where:</a:t>
            </a:r>
            <a:r>
              <a:rPr lang="en-US" sz="2800" b="1" dirty="0" smtClean="0">
                <a:solidFill>
                  <a:schemeClr val="tx1"/>
                </a:solidFill>
                <a:latin typeface="Cambria" pitchFamily="18" charset="0"/>
              </a:rPr>
              <a:t>  Prison in Rome</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When:</a:t>
            </a:r>
            <a:r>
              <a:rPr lang="en-US" sz="2800" b="1" dirty="0" smtClean="0">
                <a:solidFill>
                  <a:schemeClr val="tx1"/>
                </a:solidFill>
                <a:latin typeface="Cambria" pitchFamily="18" charset="0"/>
              </a:rPr>
              <a:t>  c. </a:t>
            </a:r>
            <a:r>
              <a:rPr lang="en-US" sz="2800" b="1" cap="small" dirty="0" smtClean="0">
                <a:solidFill>
                  <a:schemeClr val="tx1"/>
                </a:solidFill>
                <a:latin typeface="Cambria" pitchFamily="18" charset="0"/>
              </a:rPr>
              <a:t>ad</a:t>
            </a:r>
            <a:r>
              <a:rPr lang="en-US" sz="2800" b="1" dirty="0" smtClean="0">
                <a:solidFill>
                  <a:schemeClr val="tx1"/>
                </a:solidFill>
                <a:latin typeface="Cambria" pitchFamily="18" charset="0"/>
              </a:rPr>
              <a:t> 60 – 62</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Why:</a:t>
            </a:r>
            <a:r>
              <a:rPr lang="en-US" sz="2800" b="1" dirty="0" smtClean="0">
                <a:solidFill>
                  <a:schemeClr val="tx1"/>
                </a:solidFill>
                <a:latin typeface="Cambria" pitchFamily="18" charset="0"/>
              </a:rPr>
              <a:t>  To show believers what it means to be a follower of Christ and encourage them in their spiritual walk.</a:t>
            </a:r>
          </a:p>
          <a:p>
            <a:pPr marL="274320" indent="-274320">
              <a:lnSpc>
                <a:spcPct val="110000"/>
              </a:lnSpc>
              <a:spcBef>
                <a:spcPts val="0"/>
              </a:spcBef>
              <a:spcAft>
                <a:spcPts val="1200"/>
              </a:spcAft>
              <a:buClrTx/>
              <a:buFont typeface="Wingdings" pitchFamily="2" charset="2"/>
              <a:buChar char="§"/>
            </a:pPr>
            <a:r>
              <a:rPr lang="en-US" sz="2800" b="1" dirty="0" smtClean="0">
                <a:solidFill>
                  <a:schemeClr val="tx1"/>
                </a:solidFill>
                <a:effectLst>
                  <a:outerShdw blurRad="38100" dist="38100" dir="2700000" algn="tl">
                    <a:srgbClr val="000000">
                      <a:alpha val="43137"/>
                    </a:srgbClr>
                  </a:outerShdw>
                </a:effectLst>
                <a:latin typeface="Cambria" pitchFamily="18" charset="0"/>
              </a:rPr>
              <a:t>Synopsis:</a:t>
            </a:r>
            <a:r>
              <a:rPr lang="en-US" sz="2800" b="1" dirty="0" smtClean="0">
                <a:solidFill>
                  <a:schemeClr val="tx1"/>
                </a:solidFill>
                <a:latin typeface="Cambria" pitchFamily="18" charset="0"/>
              </a:rPr>
              <a:t>  Christians are all members of Jesus’ “body,” the Church.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wipe(left)">
                                      <p:cBhvr>
                                        <p:cTn id="19"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295400"/>
            <a:ext cx="4648200" cy="3570208"/>
          </a:xfrm>
          <a:prstGeom prst="rect">
            <a:avLst/>
          </a:prstGeom>
          <a:noFill/>
          <a:effectLst/>
        </p:spPr>
        <p:txBody>
          <a:bodyPr wrap="square" rtlCol="0">
            <a:spAutoFit/>
          </a:bodyPr>
          <a:lstStyle/>
          <a:p>
            <a:pPr>
              <a:spcAft>
                <a:spcPts val="1800"/>
              </a:spcAft>
            </a:pPr>
            <a:r>
              <a:rPr lang="en-US" sz="2800" b="1" dirty="0" smtClean="0">
                <a:effectLst>
                  <a:outerShdw blurRad="38100" dist="38100" dir="2700000" algn="tl">
                    <a:srgbClr val="000000">
                      <a:alpha val="43137"/>
                    </a:srgbClr>
                  </a:outerShdw>
                </a:effectLst>
                <a:latin typeface="Cambria" pitchFamily="18" charset="0"/>
              </a:rPr>
              <a:t>Outline (Chapter):  </a:t>
            </a:r>
          </a:p>
          <a:p>
            <a:pPr marL="182880" indent="-18288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Spiritual Blessings:        The calling of the church                            (1 – 3)</a:t>
            </a:r>
          </a:p>
          <a:p>
            <a:pPr marL="182880" indent="-18288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 The Christian Life:         The conduct of the church                    (4 – 6) </a:t>
            </a:r>
          </a:p>
        </p:txBody>
      </p:sp>
      <p:sp>
        <p:nvSpPr>
          <p:cNvPr id="10" name="TextBox 9"/>
          <p:cNvSpPr txBox="1">
            <a:spLocks noChangeArrowheads="1"/>
          </p:cNvSpPr>
          <p:nvPr/>
        </p:nvSpPr>
        <p:spPr bwMode="auto">
          <a:xfrm>
            <a:off x="5257800" y="6248400"/>
            <a:ext cx="2895600" cy="400110"/>
          </a:xfrm>
          <a:prstGeom prst="rect">
            <a:avLst/>
          </a:prstGeom>
          <a:noFill/>
          <a:ln w="9525">
            <a:noFill/>
            <a:miter lim="800000"/>
            <a:headEnd/>
            <a:tailEnd/>
          </a:ln>
        </p:spPr>
        <p:txBody>
          <a:bodyPr wrap="square">
            <a:spAutoFit/>
          </a:bodyPr>
          <a:lstStyle/>
          <a:p>
            <a:pPr algn="ctr" eaLnBrk="0" hangingPunct="0"/>
            <a:r>
              <a:rPr lang="en-US" sz="2000" b="1" dirty="0" smtClean="0">
                <a:effectLst>
                  <a:outerShdw blurRad="38100" dist="38100" dir="2700000" algn="tl">
                    <a:srgbClr val="000000">
                      <a:alpha val="43137"/>
                    </a:srgbClr>
                  </a:outerShdw>
                </a:effectLst>
                <a:latin typeface="+mj-lt"/>
                <a:cs typeface="Arial" pitchFamily="34" charset="0"/>
              </a:rPr>
              <a:t>Apostle Paul</a:t>
            </a:r>
            <a:endParaRPr lang="en-US" sz="2000" b="1" dirty="0">
              <a:effectLst>
                <a:outerShdw blurRad="38100" dist="38100" dir="2700000" algn="tl">
                  <a:srgbClr val="000000">
                    <a:alpha val="43137"/>
                  </a:srgbClr>
                </a:outerShdw>
              </a:effectLst>
              <a:latin typeface="+mj-lt"/>
              <a:cs typeface="Arial" pitchFamily="34" charset="0"/>
            </a:endParaRPr>
          </a:p>
        </p:txBody>
      </p:sp>
      <p:sp>
        <p:nvSpPr>
          <p:cNvPr id="15" name="Title 1"/>
          <p:cNvSpPr>
            <a:spLocks noGrp="1"/>
          </p:cNvSpPr>
          <p:nvPr>
            <p:ph type="title"/>
          </p:nvPr>
        </p:nvSpPr>
        <p:spPr>
          <a:xfrm>
            <a:off x="304800" y="152400"/>
            <a:ext cx="8534400" cy="9144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Ephesians </a:t>
            </a:r>
          </a:p>
        </p:txBody>
      </p:sp>
      <p:pic>
        <p:nvPicPr>
          <p:cNvPr id="16" name="Picture 3" descr="Scroll.png"/>
          <p:cNvPicPr>
            <a:picLocks noChangeAspect="1"/>
          </p:cNvPicPr>
          <p:nvPr/>
        </p:nvPicPr>
        <p:blipFill>
          <a:blip r:embed="rId3" cstate="print"/>
          <a:srcRect/>
          <a:stretch>
            <a:fillRect/>
          </a:stretch>
        </p:blipFill>
        <p:spPr bwMode="auto">
          <a:xfrm>
            <a:off x="7162800" y="228601"/>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17" name="Picture 16" descr="Picture-Paul-4.jpg"/>
          <p:cNvPicPr>
            <a:picLocks noChangeAspect="1"/>
          </p:cNvPicPr>
          <p:nvPr/>
        </p:nvPicPr>
        <p:blipFill>
          <a:blip r:embed="rId4" cstate="print"/>
          <a:stretch>
            <a:fillRect/>
          </a:stretch>
        </p:blipFill>
        <p:spPr>
          <a:xfrm>
            <a:off x="5181602" y="1295401"/>
            <a:ext cx="2944653" cy="4793895"/>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22" presetClass="entr" presetSubtype="8" fill="hold" nodeType="afterEffect">
                                  <p:stCondLst>
                                    <p:cond delay="100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wipe(left)">
                                      <p:cBhvr>
                                        <p:cTn id="13" dur="10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left)">
                                      <p:cBhvr>
                                        <p:cTn id="18"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1364755" y="3067611"/>
            <a:ext cx="4581687" cy="646331"/>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latin typeface="Bodoni MT" pitchFamily="18" charset="0"/>
              </a:rPr>
              <a:t>Overview</a:t>
            </a:r>
            <a:endParaRPr lang="en-US" sz="3600" b="1" dirty="0">
              <a:solidFill>
                <a:srgbClr val="C00000"/>
              </a:solidFill>
              <a:effectLst>
                <a:outerShdw blurRad="38100" dist="38100" dir="2700000" algn="tl">
                  <a:srgbClr val="000000">
                    <a:alpha val="43137"/>
                  </a:srgbClr>
                </a:outerShdw>
              </a:effectLst>
              <a:latin typeface="Bodoni MT"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4893647"/>
          </a:xfrm>
          <a:prstGeom prst="rect">
            <a:avLst/>
          </a:prstGeom>
          <a:noFill/>
          <a:effectLst/>
        </p:spPr>
        <p:txBody>
          <a:bodyPr wrap="square" rtlCol="0">
            <a:spAutoFit/>
          </a:bodyPr>
          <a:lstStyle/>
          <a:p>
            <a:pPr indent="365760"/>
            <a:r>
              <a:rPr lang="en-US" sz="2400" b="1" dirty="0" smtClean="0">
                <a:latin typeface="Cambria" pitchFamily="18" charset="0"/>
              </a:rPr>
              <a:t>Paul had started the church in </a:t>
            </a:r>
            <a:r>
              <a:rPr lang="en-US" sz="2400" b="1" dirty="0" smtClean="0">
                <a:effectLst>
                  <a:outerShdw blurRad="38100" dist="38100" dir="2700000" algn="tl">
                    <a:srgbClr val="000000">
                      <a:alpha val="43137"/>
                    </a:srgbClr>
                  </a:outerShdw>
                </a:effectLst>
                <a:latin typeface="Cambria" pitchFamily="18" charset="0"/>
              </a:rPr>
              <a:t>Ephesus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Acts 19</a:t>
            </a:r>
            <a:r>
              <a:rPr lang="en-US" sz="2400" b="1" dirty="0" smtClean="0">
                <a:latin typeface="Cambria" pitchFamily="18" charset="0"/>
              </a:rPr>
              <a:t>) and now explains in detail the church members’ relationship to Jesus Christ – so that they “may grow up into him in all things, which is the head, even Christ” (</a:t>
            </a:r>
            <a:r>
              <a:rPr lang="en-US" sz="2400" b="1" dirty="0" smtClean="0">
                <a:effectLst>
                  <a:outerShdw blurRad="38100" dist="38100" dir="2700000" algn="tl">
                    <a:srgbClr val="000000">
                      <a:alpha val="43137"/>
                    </a:srgbClr>
                  </a:outerShdw>
                </a:effectLst>
                <a:latin typeface="Cambria" pitchFamily="18" charset="0"/>
              </a:rPr>
              <a:t>4:15</a:t>
            </a:r>
            <a:r>
              <a:rPr lang="en-US" sz="2400" b="1" dirty="0" smtClean="0">
                <a:latin typeface="Cambria" pitchFamily="18" charset="0"/>
              </a:rPr>
              <a:t>).</a:t>
            </a:r>
          </a:p>
          <a:p>
            <a:pPr indent="365760"/>
            <a:endParaRPr lang="en-US" sz="2400" b="1" dirty="0" smtClean="0">
              <a:latin typeface="Cambria" pitchFamily="18" charset="0"/>
            </a:endParaRPr>
          </a:p>
          <a:p>
            <a:pPr indent="365760"/>
            <a:r>
              <a:rPr lang="en-US" sz="2400" b="1" dirty="0" smtClean="0">
                <a:latin typeface="Cambria" pitchFamily="18" charset="0"/>
              </a:rPr>
              <a:t>Through Jesus, God has reconciled both Jews and Gentiles to Himself (</a:t>
            </a:r>
            <a:r>
              <a:rPr lang="en-US" sz="2400" b="1" dirty="0" smtClean="0">
                <a:effectLst>
                  <a:outerShdw blurRad="38100" dist="38100" dir="2700000" algn="tl">
                    <a:srgbClr val="000000">
                      <a:alpha val="43137"/>
                    </a:srgbClr>
                  </a:outerShdw>
                </a:effectLst>
                <a:latin typeface="Cambria" pitchFamily="18" charset="0"/>
              </a:rPr>
              <a:t>2:11-18</a:t>
            </a:r>
            <a:r>
              <a:rPr lang="en-US" sz="2400" b="1" dirty="0" smtClean="0">
                <a:latin typeface="Cambria" pitchFamily="18" charset="0"/>
              </a:rPr>
              <a:t>).  This new life should result in pure, honest living in the church and in the home (</a:t>
            </a:r>
            <a:r>
              <a:rPr lang="en-US" sz="2400" b="1" dirty="0" smtClean="0">
                <a:effectLst>
                  <a:outerShdw blurRad="38100" dist="38100" dir="2700000" algn="tl">
                    <a:srgbClr val="000000">
                      <a:alpha val="43137"/>
                    </a:srgbClr>
                  </a:outerShdw>
                </a:effectLst>
                <a:latin typeface="Cambria" pitchFamily="18" charset="0"/>
              </a:rPr>
              <a:t>Ch 4-6</a:t>
            </a:r>
            <a:r>
              <a:rPr lang="en-US" sz="2400" b="1" dirty="0" smtClean="0">
                <a:latin typeface="Cambria" pitchFamily="18" charset="0"/>
              </a:rPr>
              <a:t>). </a:t>
            </a:r>
          </a:p>
          <a:p>
            <a:pPr indent="365760"/>
            <a:endParaRPr lang="en-US" sz="2400" b="1" dirty="0" smtClean="0">
              <a:latin typeface="Cambria" pitchFamily="18" charset="0"/>
            </a:endParaRPr>
          </a:p>
          <a:p>
            <a:pPr indent="365760"/>
            <a:r>
              <a:rPr lang="en-US" sz="2400" b="1" dirty="0" smtClean="0">
                <a:latin typeface="Cambria" pitchFamily="18" charset="0"/>
              </a:rPr>
              <a:t>Ephesians was written from </a:t>
            </a:r>
            <a:r>
              <a:rPr lang="en-US" sz="2400" b="1" dirty="0" smtClean="0">
                <a:effectLst>
                  <a:outerShdw blurRad="38100" dist="38100" dir="2700000" algn="tl">
                    <a:srgbClr val="000000">
                      <a:alpha val="43137"/>
                    </a:srgbClr>
                  </a:outerShdw>
                </a:effectLst>
                <a:latin typeface="Cambria" pitchFamily="18" charset="0"/>
              </a:rPr>
              <a:t>Rome</a:t>
            </a:r>
            <a:r>
              <a:rPr lang="en-US" sz="2400" b="1" dirty="0" smtClean="0">
                <a:latin typeface="Cambria" pitchFamily="18" charset="0"/>
              </a:rPr>
              <a:t> and is the </a:t>
            </a:r>
            <a:r>
              <a:rPr lang="en-US" sz="2400" b="1" i="1" u="sng"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in order of four Prison Epistles (Philippians, Colossians, and Philemon).  Paul was forbidden by the Holy Spirit to enter </a:t>
            </a:r>
            <a:r>
              <a:rPr lang="en-US" sz="2400" b="1" dirty="0" smtClean="0">
                <a:effectLst>
                  <a:outerShdw blurRad="38100" dist="38100" dir="2700000" algn="tl">
                    <a:srgbClr val="000000">
                      <a:alpha val="43137"/>
                    </a:srgbClr>
                  </a:outerShdw>
                </a:effectLst>
                <a:latin typeface="Cambria" pitchFamily="18" charset="0"/>
              </a:rPr>
              <a:t>Asia</a:t>
            </a:r>
            <a:r>
              <a:rPr lang="en-US" sz="2400" b="1" dirty="0" smtClean="0">
                <a:latin typeface="Cambria" pitchFamily="18" charset="0"/>
              </a:rPr>
              <a:t>, where Ephesus was the center (</a:t>
            </a:r>
            <a:r>
              <a:rPr lang="en-US" sz="2400" b="1" dirty="0" smtClean="0">
                <a:effectLst>
                  <a:outerShdw blurRad="38100" dist="38100" dir="2700000" algn="tl">
                    <a:srgbClr val="000000">
                      <a:alpha val="43137"/>
                    </a:srgbClr>
                  </a:outerShdw>
                </a:effectLst>
                <a:latin typeface="Cambria" pitchFamily="18" charset="0"/>
              </a:rPr>
              <a:t>Acts 16:6</a:t>
            </a:r>
            <a:r>
              <a:rPr lang="en-US" sz="2400" b="1" dirty="0" smtClean="0">
                <a:latin typeface="Cambria" pitchFamily="18" charset="0"/>
              </a:rPr>
              <a:t>)</a:t>
            </a:r>
          </a:p>
        </p:txBody>
      </p:sp>
      <p:sp>
        <p:nvSpPr>
          <p:cNvPr id="5"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1"/>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4893647"/>
          </a:xfrm>
          <a:prstGeom prst="rect">
            <a:avLst/>
          </a:prstGeom>
          <a:noFill/>
          <a:effectLst/>
        </p:spPr>
        <p:txBody>
          <a:bodyPr wrap="square" rtlCol="0">
            <a:spAutoFit/>
          </a:bodyPr>
          <a:lstStyle/>
          <a:p>
            <a:pPr indent="457200"/>
            <a:r>
              <a:rPr lang="en-US" sz="2400" b="1" dirty="0" smtClean="0">
                <a:latin typeface="Cambria" pitchFamily="18" charset="0"/>
              </a:rPr>
              <a:t>On his </a:t>
            </a:r>
            <a:r>
              <a:rPr lang="en-US" sz="2400" b="1" i="1" dirty="0" smtClean="0">
                <a:effectLst>
                  <a:outerShdw blurRad="38100" dist="38100" dir="2700000" algn="tl">
                    <a:srgbClr val="000000">
                      <a:alpha val="43137"/>
                    </a:srgbClr>
                  </a:outerShdw>
                </a:effectLst>
                <a:latin typeface="Cambria" pitchFamily="18" charset="0"/>
              </a:rPr>
              <a:t>second missionary journey</a:t>
            </a:r>
            <a:r>
              <a:rPr lang="en-US" sz="2400" b="1" dirty="0" smtClean="0">
                <a:latin typeface="Cambria" pitchFamily="18" charset="0"/>
              </a:rPr>
              <a:t>, Paul visited </a:t>
            </a:r>
            <a:r>
              <a:rPr lang="en-US" sz="2400" b="1" dirty="0" smtClean="0">
                <a:effectLst>
                  <a:outerShdw blurRad="38100" dist="38100" dir="2700000" algn="tl">
                    <a:srgbClr val="000000">
                      <a:alpha val="43137"/>
                    </a:srgbClr>
                  </a:outerShdw>
                </a:effectLst>
                <a:latin typeface="Cambria" pitchFamily="18" charset="0"/>
              </a:rPr>
              <a:t>Ephesus</a:t>
            </a:r>
            <a:r>
              <a:rPr lang="en-US" sz="2400" b="1" dirty="0" smtClean="0">
                <a:latin typeface="Cambria" pitchFamily="18" charset="0"/>
              </a:rPr>
              <a:t> and left Aquila and Priscilla there (</a:t>
            </a:r>
            <a:r>
              <a:rPr lang="en-US" sz="2400" b="1" dirty="0" smtClean="0">
                <a:effectLst>
                  <a:outerShdw blurRad="38100" dist="38100" dir="2700000" algn="tl">
                    <a:srgbClr val="000000">
                      <a:alpha val="43137"/>
                    </a:srgbClr>
                  </a:outerShdw>
                </a:effectLst>
                <a:latin typeface="Cambria" pitchFamily="18" charset="0"/>
              </a:rPr>
              <a:t>Acts 18</a:t>
            </a:r>
            <a:r>
              <a:rPr lang="en-US" sz="2400" b="1" dirty="0" smtClean="0">
                <a:latin typeface="Cambria" pitchFamily="18" charset="0"/>
              </a:rPr>
              <a:t>).  He returned      to </a:t>
            </a:r>
            <a:r>
              <a:rPr lang="en-US" sz="2400" b="1" dirty="0" smtClean="0">
                <a:effectLst>
                  <a:outerShdw blurRad="38100" dist="38100" dir="2700000" algn="tl">
                    <a:srgbClr val="000000">
                      <a:alpha val="43137"/>
                    </a:srgbClr>
                  </a:outerShdw>
                </a:effectLst>
                <a:latin typeface="Cambria" pitchFamily="18" charset="0"/>
              </a:rPr>
              <a:t>Ephesus</a:t>
            </a:r>
            <a:r>
              <a:rPr lang="en-US" sz="2400" b="1" dirty="0" smtClean="0">
                <a:latin typeface="Cambria" pitchFamily="18" charset="0"/>
              </a:rPr>
              <a:t> two years later and ministered for three years, reaching the whole province of Asia with the gospel               (</a:t>
            </a:r>
            <a:r>
              <a:rPr lang="en-US" sz="2400" b="1" dirty="0" smtClean="0">
                <a:effectLst>
                  <a:outerShdw blurRad="38100" dist="38100" dir="2700000" algn="tl">
                    <a:srgbClr val="000000">
                      <a:alpha val="43137"/>
                    </a:srgbClr>
                  </a:outerShdw>
                </a:effectLst>
                <a:latin typeface="Cambria" pitchFamily="18" charset="0"/>
              </a:rPr>
              <a:t>Acts 19</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Some years later when Paul was a prisoner in </a:t>
            </a:r>
            <a:r>
              <a:rPr lang="en-US" sz="2400" b="1" dirty="0" smtClean="0">
                <a:effectLst>
                  <a:outerShdw blurRad="38100" dist="38100" dir="2700000" algn="tl">
                    <a:srgbClr val="000000">
                      <a:alpha val="43137"/>
                    </a:srgbClr>
                  </a:outerShdw>
                </a:effectLst>
                <a:latin typeface="Cambria" pitchFamily="18" charset="0"/>
              </a:rPr>
              <a:t>Rome (</a:t>
            </a:r>
            <a:r>
              <a:rPr lang="en-US" sz="2000" b="1" dirty="0" smtClean="0">
                <a:effectLst>
                  <a:outerShdw blurRad="38100" dist="38100" dir="2700000" algn="tl">
                    <a:srgbClr val="000000">
                      <a:alpha val="43137"/>
                    </a:srgbClr>
                  </a:outerShdw>
                </a:effectLst>
                <a:latin typeface="Cambria" pitchFamily="18" charset="0"/>
              </a:rPr>
              <a:t>A.D.</a:t>
            </a:r>
            <a:r>
              <a:rPr lang="en-US" sz="2400" b="1" dirty="0" smtClean="0">
                <a:effectLst>
                  <a:outerShdw blurRad="38100" dist="38100" dir="2700000" algn="tl">
                    <a:srgbClr val="000000">
                      <a:alpha val="43137"/>
                    </a:srgbClr>
                  </a:outerShdw>
                </a:effectLst>
                <a:latin typeface="Cambria" pitchFamily="18" charset="0"/>
              </a:rPr>
              <a:t> 60-62)</a:t>
            </a:r>
            <a:r>
              <a:rPr lang="en-US" sz="2400" b="1" dirty="0" smtClean="0">
                <a:latin typeface="Cambria" pitchFamily="18" charset="0"/>
              </a:rPr>
              <a:t>, Paul wrote this letter to the believers in </a:t>
            </a:r>
            <a:r>
              <a:rPr lang="en-US" sz="2400" b="1" dirty="0" smtClean="0">
                <a:effectLst>
                  <a:outerShdw blurRad="38100" dist="38100" dir="2700000" algn="tl">
                    <a:srgbClr val="000000">
                      <a:alpha val="43137"/>
                    </a:srgbClr>
                  </a:outerShdw>
                </a:effectLst>
                <a:latin typeface="Cambria" pitchFamily="18" charset="0"/>
              </a:rPr>
              <a:t>Ephesus</a:t>
            </a:r>
            <a:r>
              <a:rPr lang="en-US" sz="2400" b="1" dirty="0" smtClean="0">
                <a:latin typeface="Cambria" pitchFamily="18" charset="0"/>
              </a:rPr>
              <a:t>. Unlike other epistles written to specific churches, this epistle does not deal with specific problems in a local congregation.  Instead, Paul addressed </a:t>
            </a:r>
            <a:r>
              <a:rPr lang="en-US" sz="2400" b="1" i="1" dirty="0" smtClean="0">
                <a:effectLst>
                  <a:outerShdw blurRad="38100" dist="38100" dir="2700000" algn="tl">
                    <a:srgbClr val="000000">
                      <a:alpha val="43137"/>
                    </a:srgbClr>
                  </a:outerShdw>
                </a:effectLst>
                <a:latin typeface="Cambria" pitchFamily="18" charset="0"/>
              </a:rPr>
              <a:t>great themes</a:t>
            </a:r>
            <a:r>
              <a:rPr lang="en-US" sz="2400" b="1" dirty="0" smtClean="0">
                <a:latin typeface="Cambria" pitchFamily="18" charset="0"/>
              </a:rPr>
              <a:t> that pertain to the Christian's position in Christ, as a member of the body of Christ, the church.  </a:t>
            </a:r>
          </a:p>
        </p:txBody>
      </p:sp>
      <p:grpSp>
        <p:nvGrpSpPr>
          <p:cNvPr id="9"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5278368"/>
          </a:xfrm>
          <a:prstGeom prst="rect">
            <a:avLst/>
          </a:prstGeom>
          <a:noFill/>
          <a:effectLst/>
        </p:spPr>
        <p:txBody>
          <a:bodyPr wrap="square" rtlCol="0">
            <a:spAutoFit/>
          </a:bodyPr>
          <a:lstStyle/>
          <a:p>
            <a:pPr indent="457200">
              <a:spcAft>
                <a:spcPts val="600"/>
              </a:spcAft>
            </a:pPr>
            <a:r>
              <a:rPr lang="en-US" sz="2400" b="1" dirty="0" smtClean="0">
                <a:latin typeface="Cambria" pitchFamily="18" charset="0"/>
              </a:rPr>
              <a:t>One </a:t>
            </a:r>
            <a:r>
              <a:rPr lang="en-US" sz="2400" b="1" u="sng" dirty="0" smtClean="0">
                <a:effectLst>
                  <a:outerShdw blurRad="38100" dist="38100" dir="2700000" algn="tl">
                    <a:srgbClr val="000000">
                      <a:alpha val="43137"/>
                    </a:srgbClr>
                  </a:outerShdw>
                </a:effectLst>
                <a:latin typeface="Cambria" pitchFamily="18" charset="0"/>
              </a:rPr>
              <a:t>major</a:t>
            </a:r>
            <a:r>
              <a:rPr lang="en-US" sz="2400" b="1" dirty="0" smtClean="0">
                <a:latin typeface="Cambria" pitchFamily="18" charset="0"/>
              </a:rPr>
              <a:t> </a:t>
            </a:r>
            <a:r>
              <a:rPr lang="en-US" sz="2400" b="1" u="sng" dirty="0" smtClean="0">
                <a:effectLst>
                  <a:outerShdw blurRad="38100" dist="38100" dir="2700000" algn="tl">
                    <a:srgbClr val="000000">
                      <a:alpha val="43137"/>
                    </a:srgbClr>
                  </a:outerShdw>
                </a:effectLst>
                <a:latin typeface="Cambria" pitchFamily="18" charset="0"/>
              </a:rPr>
              <a:t>theme</a:t>
            </a:r>
            <a:r>
              <a:rPr lang="en-US" sz="2400" b="1" dirty="0" smtClean="0">
                <a:latin typeface="Cambria" pitchFamily="18" charset="0"/>
              </a:rPr>
              <a:t> of Ephesians in that God is at work in this world, through His </a:t>
            </a:r>
            <a:r>
              <a:rPr lang="en-US" sz="2400" b="1" i="1" dirty="0" smtClean="0">
                <a:effectLst>
                  <a:outerShdw blurRad="38100" dist="38100" dir="2700000" algn="tl">
                    <a:srgbClr val="000000">
                      <a:alpha val="43137"/>
                    </a:srgbClr>
                  </a:outerShdw>
                </a:effectLst>
                <a:latin typeface="Cambria" pitchFamily="18" charset="0"/>
              </a:rPr>
              <a:t>church</a:t>
            </a:r>
            <a:r>
              <a:rPr lang="en-US" sz="2400" b="1" dirty="0" smtClean="0">
                <a:latin typeface="Cambria" pitchFamily="18" charset="0"/>
              </a:rPr>
              <a:t>, putting things together.  As expressed in his </a:t>
            </a:r>
            <a:r>
              <a:rPr lang="en-US" sz="2400" b="1" i="1" dirty="0" smtClean="0">
                <a:effectLst>
                  <a:outerShdw blurRad="38100" dist="38100" dir="2700000" algn="tl">
                    <a:srgbClr val="000000">
                      <a:alpha val="43137"/>
                    </a:srgbClr>
                  </a:outerShdw>
                </a:effectLst>
                <a:latin typeface="Cambria" pitchFamily="18" charset="0"/>
              </a:rPr>
              <a:t>prayer</a:t>
            </a:r>
            <a:r>
              <a:rPr lang="en-US" sz="2400" b="1" dirty="0" smtClean="0">
                <a:latin typeface="Cambria" pitchFamily="18" charset="0"/>
              </a:rPr>
              <a:t> for his readers, it was his desire that they might know: </a:t>
            </a:r>
          </a:p>
          <a:p>
            <a:pPr marL="274320" indent="-274320">
              <a:spcAft>
                <a:spcPts val="600"/>
              </a:spcAft>
              <a:buFont typeface="Arial" pitchFamily="34" charset="0"/>
              <a:buChar char="•"/>
            </a:pPr>
            <a:r>
              <a:rPr lang="en-US" sz="2400" b="1" dirty="0" smtClean="0">
                <a:latin typeface="Cambria" pitchFamily="18" charset="0"/>
              </a:rPr>
              <a:t>What is the </a:t>
            </a:r>
            <a:r>
              <a:rPr lang="en-US" sz="2400" b="1" i="1" u="sng" dirty="0" smtClean="0">
                <a:latin typeface="Cambria" pitchFamily="18" charset="0"/>
              </a:rPr>
              <a:t>hope</a:t>
            </a:r>
            <a:r>
              <a:rPr lang="en-US" sz="2400" b="1" dirty="0" smtClean="0">
                <a:latin typeface="Cambria" pitchFamily="18" charset="0"/>
              </a:rPr>
              <a:t> of God's calling (</a:t>
            </a:r>
            <a:r>
              <a:rPr lang="en-US" sz="2400" b="1" dirty="0" smtClean="0">
                <a:effectLst>
                  <a:outerShdw blurRad="38100" dist="38100" dir="2700000" algn="tl">
                    <a:srgbClr val="000000">
                      <a:alpha val="43137"/>
                    </a:srgbClr>
                  </a:outerShdw>
                </a:effectLst>
                <a:latin typeface="Cambria" pitchFamily="18" charset="0"/>
              </a:rPr>
              <a:t>1:18</a:t>
            </a:r>
            <a:r>
              <a:rPr lang="en-US" sz="2400" b="1" dirty="0" smtClean="0">
                <a:latin typeface="Cambria" pitchFamily="18" charset="0"/>
              </a:rPr>
              <a:t>). </a:t>
            </a:r>
          </a:p>
          <a:p>
            <a:pPr marL="274320" indent="-274320">
              <a:spcAft>
                <a:spcPts val="600"/>
              </a:spcAft>
              <a:buFont typeface="Arial" pitchFamily="34" charset="0"/>
              <a:buChar char="•"/>
            </a:pPr>
            <a:r>
              <a:rPr lang="en-US" sz="2400" b="1" dirty="0" smtClean="0">
                <a:latin typeface="Cambria" pitchFamily="18" charset="0"/>
              </a:rPr>
              <a:t>What are the glorious </a:t>
            </a:r>
            <a:r>
              <a:rPr lang="en-US" sz="2400" b="1" i="1" u="sng" dirty="0" smtClean="0">
                <a:latin typeface="Cambria" pitchFamily="18" charset="0"/>
              </a:rPr>
              <a:t>riches</a:t>
            </a:r>
            <a:r>
              <a:rPr lang="en-US" sz="2400" b="1" dirty="0" smtClean="0">
                <a:latin typeface="Cambria" pitchFamily="18" charset="0"/>
              </a:rPr>
              <a:t> of God’s inheritance in the saints (</a:t>
            </a:r>
            <a:r>
              <a:rPr lang="en-US" sz="2400" b="1" dirty="0" smtClean="0">
                <a:effectLst>
                  <a:outerShdw blurRad="38100" dist="38100" dir="2700000" algn="tl">
                    <a:srgbClr val="000000">
                      <a:alpha val="43137"/>
                    </a:srgbClr>
                  </a:outerShdw>
                </a:effectLst>
                <a:latin typeface="Cambria" pitchFamily="18" charset="0"/>
              </a:rPr>
              <a:t>1:18</a:t>
            </a:r>
            <a:r>
              <a:rPr lang="en-US" sz="2400" b="1" dirty="0" smtClean="0">
                <a:latin typeface="Cambria" pitchFamily="18" charset="0"/>
              </a:rPr>
              <a:t>). </a:t>
            </a:r>
          </a:p>
          <a:p>
            <a:pPr marL="274320" indent="-274320">
              <a:spcAft>
                <a:spcPts val="600"/>
              </a:spcAft>
              <a:buFont typeface="Arial" pitchFamily="34" charset="0"/>
              <a:buChar char="•"/>
            </a:pPr>
            <a:r>
              <a:rPr lang="en-US" sz="2400" b="1" dirty="0" smtClean="0">
                <a:latin typeface="Cambria" pitchFamily="18" charset="0"/>
              </a:rPr>
              <a:t>What is God's great </a:t>
            </a:r>
            <a:r>
              <a:rPr lang="en-US" sz="2400" b="1" i="1" u="sng" dirty="0" smtClean="0">
                <a:latin typeface="Cambria" pitchFamily="18" charset="0"/>
              </a:rPr>
              <a:t>power</a:t>
            </a:r>
            <a:r>
              <a:rPr lang="en-US" sz="2400" b="1" dirty="0" smtClean="0">
                <a:latin typeface="Cambria" pitchFamily="18" charset="0"/>
              </a:rPr>
              <a:t> toward those who believe (</a:t>
            </a:r>
            <a:r>
              <a:rPr lang="en-US" sz="2400" b="1" dirty="0" smtClean="0">
                <a:effectLst>
                  <a:outerShdw blurRad="38100" dist="38100" dir="2700000" algn="tl">
                    <a:srgbClr val="000000">
                      <a:alpha val="43137"/>
                    </a:srgbClr>
                  </a:outerShdw>
                </a:effectLst>
                <a:latin typeface="Cambria" pitchFamily="18" charset="0"/>
              </a:rPr>
              <a:t>1:19</a:t>
            </a:r>
            <a:r>
              <a:rPr lang="en-US" sz="2400" b="1" dirty="0" smtClean="0">
                <a:latin typeface="Cambria" pitchFamily="18" charset="0"/>
              </a:rPr>
              <a:t>).  </a:t>
            </a:r>
          </a:p>
          <a:p>
            <a:pPr marL="274320" indent="-274320">
              <a:spcAft>
                <a:spcPts val="600"/>
              </a:spcAft>
              <a:buFont typeface="Arial" pitchFamily="34" charset="0"/>
              <a:buChar char="•"/>
            </a:pPr>
            <a:r>
              <a:rPr lang="en-US" sz="2400" b="1" dirty="0" smtClean="0">
                <a:latin typeface="Cambria" pitchFamily="18" charset="0"/>
              </a:rPr>
              <a:t>To remind Christians of their spiritual </a:t>
            </a:r>
            <a:r>
              <a:rPr lang="en-US" sz="2400" b="1" i="1" u="sng" dirty="0" smtClean="0">
                <a:latin typeface="Cambria" pitchFamily="18" charset="0"/>
              </a:rPr>
              <a:t>blessings</a:t>
            </a:r>
            <a:r>
              <a:rPr lang="en-US" sz="2400" b="1" dirty="0" smtClean="0">
                <a:latin typeface="Cambria" pitchFamily="18" charset="0"/>
              </a:rPr>
              <a:t> in Christ (</a:t>
            </a:r>
            <a:r>
              <a:rPr lang="en-US" sz="2400" b="1" dirty="0" smtClean="0">
                <a:effectLst>
                  <a:outerShdw blurRad="38100" dist="38100" dir="2700000" algn="tl">
                    <a:srgbClr val="000000">
                      <a:alpha val="43137"/>
                    </a:srgbClr>
                  </a:outerShdw>
                </a:effectLst>
                <a:latin typeface="Cambria" pitchFamily="18" charset="0"/>
              </a:rPr>
              <a:t>1:3</a:t>
            </a:r>
            <a:r>
              <a:rPr lang="en-US" sz="2400" b="1" dirty="0" smtClean="0">
                <a:latin typeface="Cambria" pitchFamily="18" charset="0"/>
              </a:rPr>
              <a:t>).</a:t>
            </a:r>
          </a:p>
          <a:p>
            <a:pPr marL="274320" indent="-274320">
              <a:spcAft>
                <a:spcPts val="600"/>
              </a:spcAft>
              <a:buFont typeface="Arial" pitchFamily="34" charset="0"/>
              <a:buChar char="•"/>
            </a:pPr>
            <a:r>
              <a:rPr lang="en-US" sz="2400" b="1" dirty="0" smtClean="0">
                <a:latin typeface="Cambria" pitchFamily="18" charset="0"/>
              </a:rPr>
              <a:t>To exhort Christians to have a </a:t>
            </a:r>
            <a:r>
              <a:rPr lang="en-US" sz="2400" b="1" i="1" dirty="0" smtClean="0">
                <a:latin typeface="Cambria" pitchFamily="18" charset="0"/>
              </a:rPr>
              <a:t>“</a:t>
            </a:r>
            <a:r>
              <a:rPr lang="en-US" sz="2400" b="1" i="1" u="sng" dirty="0" smtClean="0">
                <a:latin typeface="Cambria" pitchFamily="18" charset="0"/>
              </a:rPr>
              <a:t>walk</a:t>
            </a:r>
            <a:r>
              <a:rPr lang="en-US" sz="2400" b="1" i="1" dirty="0" smtClean="0">
                <a:latin typeface="Cambria" pitchFamily="18" charset="0"/>
              </a:rPr>
              <a:t>”</a:t>
            </a:r>
            <a:r>
              <a:rPr lang="en-US" sz="2400" b="1" dirty="0" smtClean="0">
                <a:latin typeface="Cambria" pitchFamily="18" charset="0"/>
              </a:rPr>
              <a:t> worthy of the calling with which you were called (4:1).</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2"/>
            <a:ext cx="8534400" cy="5632311"/>
          </a:xfrm>
          <a:prstGeom prst="rect">
            <a:avLst/>
          </a:prstGeom>
          <a:noFill/>
          <a:effectLst/>
        </p:spPr>
        <p:txBody>
          <a:bodyPr wrap="square" rtlCol="0">
            <a:spAutoFit/>
          </a:bodyPr>
          <a:lstStyle/>
          <a:p>
            <a:pPr indent="457200"/>
            <a:r>
              <a:rPr lang="en-US" sz="2400" b="1" dirty="0" smtClean="0">
                <a:latin typeface="Cambria" pitchFamily="18" charset="0"/>
              </a:rPr>
              <a:t>In the first three chapters, Paul explains this as a work of redemption (</a:t>
            </a:r>
            <a:r>
              <a:rPr lang="en-US" sz="2400" b="1" dirty="0" smtClean="0">
                <a:effectLst>
                  <a:outerShdw blurRad="38100" dist="38100" dir="2700000" algn="tl">
                    <a:srgbClr val="000000">
                      <a:alpha val="43137"/>
                    </a:srgbClr>
                  </a:outerShdw>
                </a:effectLst>
                <a:latin typeface="Cambria" pitchFamily="18" charset="0"/>
              </a:rPr>
              <a:t>Ch 1</a:t>
            </a:r>
            <a:r>
              <a:rPr lang="en-US" sz="2400" b="1" dirty="0" smtClean="0">
                <a:latin typeface="Cambria" pitchFamily="18" charset="0"/>
              </a:rPr>
              <a:t>), resurrection (</a:t>
            </a:r>
            <a:r>
              <a:rPr lang="en-US" sz="2400" b="1" dirty="0" smtClean="0">
                <a:effectLst>
                  <a:outerShdw blurRad="38100" dist="38100" dir="2700000" algn="tl">
                    <a:srgbClr val="000000">
                      <a:alpha val="43137"/>
                    </a:srgbClr>
                  </a:outerShdw>
                </a:effectLst>
                <a:latin typeface="Cambria" pitchFamily="18" charset="0"/>
              </a:rPr>
              <a:t>2:1-10</a:t>
            </a:r>
            <a:r>
              <a:rPr lang="en-US" sz="2400" b="1" dirty="0" smtClean="0">
                <a:latin typeface="Cambria" pitchFamily="18" charset="0"/>
              </a:rPr>
              <a:t>), and reconciliation (</a:t>
            </a:r>
            <a:r>
              <a:rPr lang="en-US" sz="2400" b="1" dirty="0" smtClean="0">
                <a:effectLst>
                  <a:outerShdw blurRad="38100" dist="38100" dir="2700000" algn="tl">
                    <a:srgbClr val="000000">
                      <a:alpha val="43137"/>
                    </a:srgbClr>
                  </a:outerShdw>
                </a:effectLst>
                <a:latin typeface="Cambria" pitchFamily="18" charset="0"/>
              </a:rPr>
              <a:t>2:11–3:21</a:t>
            </a:r>
            <a:r>
              <a:rPr lang="en-US" sz="2400" b="1" dirty="0" smtClean="0">
                <a:latin typeface="Cambria" pitchFamily="18" charset="0"/>
              </a:rPr>
              <a:t>).  In chapter 4-6, Paul states the responsibilities of believers in the light of God’s great purpose.  Note the emphasis on the word </a:t>
            </a:r>
            <a:r>
              <a:rPr lang="en-US" sz="2400" b="1" dirty="0" smtClean="0">
                <a:effectLst>
                  <a:outerShdw blurRad="38100" dist="38100" dir="2700000" algn="tl">
                    <a:srgbClr val="000000">
                      <a:alpha val="43137"/>
                    </a:srgbClr>
                  </a:outerShdw>
                </a:effectLst>
                <a:latin typeface="Cambria" pitchFamily="18" charset="0"/>
              </a:rPr>
              <a:t>“walk.”</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Ephesus was an important city and boasted of being custodian of the </a:t>
            </a:r>
            <a:r>
              <a:rPr lang="en-US" sz="2400" b="1" dirty="0" smtClean="0">
                <a:effectLst>
                  <a:outerShdw blurRad="38100" dist="38100" dir="2700000" algn="tl">
                    <a:srgbClr val="000000">
                      <a:alpha val="43137"/>
                    </a:srgbClr>
                  </a:outerShdw>
                </a:effectLst>
                <a:latin typeface="Cambria" pitchFamily="18" charset="0"/>
              </a:rPr>
              <a:t>Temple of Diana</a:t>
            </a:r>
            <a:r>
              <a:rPr lang="en-US" sz="2400" b="1" dirty="0" smtClean="0">
                <a:latin typeface="Cambria" pitchFamily="18" charset="0"/>
              </a:rPr>
              <a:t>, one of the seven wonders of the ancient world.  The city was devoted to idolatry, which explains why Paul had so much to say about defeating the devil (</a:t>
            </a:r>
            <a:r>
              <a:rPr lang="en-US" sz="2400" b="1" dirty="0" smtClean="0">
                <a:effectLst>
                  <a:outerShdw blurRad="38100" dist="38100" dir="2700000" algn="tl">
                    <a:srgbClr val="000000">
                      <a:alpha val="43137"/>
                    </a:srgbClr>
                  </a:outerShdw>
                </a:effectLst>
                <a:latin typeface="Cambria" pitchFamily="18" charset="0"/>
              </a:rPr>
              <a:t>6:10</a:t>
            </a:r>
            <a:r>
              <a:rPr lang="en-US" sz="2400" b="1" i="1" dirty="0" smtClean="0">
                <a:effectLst>
                  <a:outerShdw blurRad="38100" dist="38100" dir="2700000" algn="tl">
                    <a:srgbClr val="000000">
                      <a:alpha val="43137"/>
                    </a:srgbClr>
                  </a:outerShdw>
                </a:effectLst>
                <a:latin typeface="Cambria" pitchFamily="18" charset="0"/>
              </a:rPr>
              <a:t>ff</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The Ephesian letter shows the balance in the Christian life between doctrine (</a:t>
            </a:r>
            <a:r>
              <a:rPr lang="en-US" sz="2400" b="1" dirty="0" smtClean="0">
                <a:effectLst>
                  <a:outerShdw blurRad="38100" dist="38100" dir="2700000" algn="tl">
                    <a:srgbClr val="000000">
                      <a:alpha val="43137"/>
                    </a:srgbClr>
                  </a:outerShdw>
                </a:effectLst>
                <a:latin typeface="Cambria" pitchFamily="18" charset="0"/>
              </a:rPr>
              <a:t>Ch 1-3</a:t>
            </a:r>
            <a:r>
              <a:rPr lang="en-US" sz="2400" b="1" dirty="0" smtClean="0">
                <a:latin typeface="Cambria" pitchFamily="18" charset="0"/>
              </a:rPr>
              <a:t>) and duty (</a:t>
            </a:r>
            <a:r>
              <a:rPr lang="en-US" sz="2400" b="1" dirty="0" smtClean="0">
                <a:effectLst>
                  <a:outerShdw blurRad="38100" dist="38100" dir="2700000" algn="tl">
                    <a:srgbClr val="000000">
                      <a:alpha val="43137"/>
                    </a:srgbClr>
                  </a:outerShdw>
                </a:effectLst>
                <a:latin typeface="Cambria" pitchFamily="18" charset="0"/>
              </a:rPr>
              <a:t>Ch 4-6</a:t>
            </a:r>
            <a:r>
              <a:rPr lang="en-US" sz="2400" b="1" dirty="0" smtClean="0">
                <a:latin typeface="Cambria" pitchFamily="18" charset="0"/>
              </a:rPr>
              <a:t>), divine sovereignty and human responsibility.  </a:t>
            </a:r>
          </a:p>
        </p:txBody>
      </p:sp>
      <p:grpSp>
        <p:nvGrpSpPr>
          <p:cNvPr id="7" name="Group 6"/>
          <p:cNvGrpSpPr/>
          <p:nvPr/>
        </p:nvGrpSpPr>
        <p:grpSpPr>
          <a:xfrm>
            <a:off x="304800" y="152400"/>
            <a:ext cx="8534400" cy="914400"/>
            <a:chOff x="304800" y="152400"/>
            <a:chExt cx="8534400" cy="914400"/>
          </a:xfrm>
        </p:grpSpPr>
        <p:sp>
          <p:nvSpPr>
            <p:cNvPr id="9"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3785652"/>
          </a:xfrm>
          <a:prstGeom prst="rect">
            <a:avLst/>
          </a:prstGeom>
          <a:noFill/>
          <a:effectLst/>
        </p:spPr>
        <p:txBody>
          <a:bodyPr wrap="square" rtlCol="0">
            <a:spAutoFit/>
          </a:bodyPr>
          <a:lstStyle/>
          <a:p>
            <a:pPr indent="457200"/>
            <a:r>
              <a:rPr lang="en-US" sz="2400" b="1" dirty="0" smtClean="0">
                <a:latin typeface="Cambria" pitchFamily="18" charset="0"/>
              </a:rPr>
              <a:t>We do not obey God so that He will give us His grace; we obey Him in response to grace already given.</a:t>
            </a:r>
          </a:p>
          <a:p>
            <a:pPr indent="457200"/>
            <a:endParaRPr lang="en-US" sz="2400" b="1" dirty="0" smtClean="0">
              <a:latin typeface="Cambria" pitchFamily="18" charset="0"/>
            </a:endParaRPr>
          </a:p>
          <a:p>
            <a:pPr indent="457200"/>
            <a:r>
              <a:rPr lang="en-US" sz="2400" b="1" dirty="0" smtClean="0">
                <a:latin typeface="Cambria" pitchFamily="18" charset="0"/>
              </a:rPr>
              <a:t>Paul was called by a vision to </a:t>
            </a:r>
            <a:r>
              <a:rPr lang="en-US" sz="2400" b="1" dirty="0" smtClean="0">
                <a:effectLst>
                  <a:outerShdw blurRad="38100" dist="38100" dir="2700000" algn="tl">
                    <a:srgbClr val="000000">
                      <a:alpha val="43137"/>
                    </a:srgbClr>
                  </a:outerShdw>
                </a:effectLst>
                <a:latin typeface="Cambria" pitchFamily="18" charset="0"/>
              </a:rPr>
              <a:t>Macedonia</a:t>
            </a:r>
            <a:r>
              <a:rPr lang="en-US" sz="2400" b="1" dirty="0" smtClean="0">
                <a:latin typeface="Cambria" pitchFamily="18" charset="0"/>
              </a:rPr>
              <a:t>.  He was led by the Spirit into </a:t>
            </a:r>
            <a:r>
              <a:rPr lang="en-US" sz="2400" b="1" dirty="0" smtClean="0">
                <a:effectLst>
                  <a:outerShdw blurRad="38100" dist="38100" dir="2700000" algn="tl">
                    <a:srgbClr val="000000">
                      <a:alpha val="43137"/>
                    </a:srgbClr>
                  </a:outerShdw>
                </a:effectLst>
                <a:latin typeface="Cambria" pitchFamily="18" charset="0"/>
              </a:rPr>
              <a:t>Europe</a:t>
            </a:r>
            <a:r>
              <a:rPr lang="en-US" sz="2400" b="1" dirty="0" smtClean="0">
                <a:latin typeface="Cambria" pitchFamily="18" charset="0"/>
              </a:rPr>
              <a:t> as far a </a:t>
            </a:r>
            <a:r>
              <a:rPr lang="en-US" sz="2400" b="1" dirty="0" smtClean="0">
                <a:effectLst>
                  <a:outerShdw blurRad="38100" dist="38100" dir="2700000" algn="tl">
                    <a:srgbClr val="000000">
                      <a:alpha val="43137"/>
                    </a:srgbClr>
                  </a:outerShdw>
                </a:effectLst>
                <a:latin typeface="Cambria" pitchFamily="18" charset="0"/>
              </a:rPr>
              <a:t>Corinth</a:t>
            </a:r>
            <a:r>
              <a:rPr lang="en-US" sz="2400" b="1" dirty="0" smtClean="0">
                <a:latin typeface="Cambria" pitchFamily="18" charset="0"/>
              </a:rPr>
              <a:t>, after which he returned by way of Ephesus (</a:t>
            </a:r>
            <a:r>
              <a:rPr lang="en-US" sz="2400" b="1" dirty="0" smtClean="0">
                <a:effectLst>
                  <a:outerShdw blurRad="38100" dist="38100" dir="2700000" algn="tl">
                    <a:srgbClr val="000000">
                      <a:alpha val="43137"/>
                    </a:srgbClr>
                  </a:outerShdw>
                </a:effectLst>
                <a:latin typeface="Cambria" pitchFamily="18" charset="0"/>
              </a:rPr>
              <a:t>Acts 18:19</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Paul was so impressed that he promised to return and he did on his </a:t>
            </a:r>
            <a:r>
              <a:rPr lang="en-US" sz="2400" b="1" i="1" dirty="0" smtClean="0">
                <a:effectLst>
                  <a:outerShdw blurRad="38100" dist="38100" dir="2700000" algn="tl">
                    <a:srgbClr val="000000">
                      <a:alpha val="43137"/>
                    </a:srgbClr>
                  </a:outerShdw>
                </a:effectLst>
                <a:latin typeface="Cambria" pitchFamily="18" charset="0"/>
              </a:rPr>
              <a:t>third missionary journey</a:t>
            </a:r>
            <a:r>
              <a:rPr lang="en-US" sz="2400" b="1" dirty="0" smtClean="0">
                <a:latin typeface="Cambria" pitchFamily="18" charset="0"/>
              </a:rPr>
              <a:t>.  He stayed there </a:t>
            </a:r>
            <a:r>
              <a:rPr lang="en-US" sz="2400" b="1" i="1" dirty="0" smtClean="0">
                <a:effectLst>
                  <a:outerShdw blurRad="38100" dist="38100" dir="2700000" algn="tl">
                    <a:srgbClr val="000000">
                      <a:alpha val="43137"/>
                    </a:srgbClr>
                  </a:outerShdw>
                </a:effectLst>
                <a:latin typeface="Cambria" pitchFamily="18" charset="0"/>
              </a:rPr>
              <a:t>two</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years</a:t>
            </a:r>
            <a:r>
              <a:rPr lang="en-US" sz="2400" b="1" dirty="0" smtClean="0">
                <a:latin typeface="Cambria" pitchFamily="18" charset="0"/>
              </a:rPr>
              <a:t> – longer than at any other place (</a:t>
            </a:r>
            <a:r>
              <a:rPr lang="en-US" sz="2400" b="1" dirty="0" smtClean="0">
                <a:effectLst>
                  <a:outerShdw blurRad="38100" dist="38100" dir="2700000" algn="tl">
                    <a:srgbClr val="000000">
                      <a:alpha val="43137"/>
                    </a:srgbClr>
                  </a:outerShdw>
                </a:effectLst>
                <a:latin typeface="Cambria" pitchFamily="18" charset="0"/>
              </a:rPr>
              <a:t>Acts 19:8-10</a:t>
            </a:r>
            <a:r>
              <a:rPr lang="en-US" sz="2400" b="1" dirty="0" smtClean="0">
                <a:latin typeface="Cambria" pitchFamily="18" charset="0"/>
              </a:rPr>
              <a:t>). </a:t>
            </a:r>
          </a:p>
        </p:txBody>
      </p:sp>
      <p:grpSp>
        <p:nvGrpSpPr>
          <p:cNvPr id="7" name="Group 6"/>
          <p:cNvGrpSpPr/>
          <p:nvPr/>
        </p:nvGrpSpPr>
        <p:grpSpPr>
          <a:xfrm>
            <a:off x="304800" y="152400"/>
            <a:ext cx="8534400" cy="914400"/>
            <a:chOff x="304800" y="152400"/>
            <a:chExt cx="8534400" cy="914400"/>
          </a:xfrm>
        </p:grpSpPr>
        <p:sp>
          <p:nvSpPr>
            <p:cNvPr id="9"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304800" y="152400"/>
            <a:ext cx="8534400" cy="914400"/>
            <a:chOff x="304800" y="152400"/>
            <a:chExt cx="8534400" cy="914400"/>
          </a:xfrm>
        </p:grpSpPr>
        <p:sp>
          <p:nvSpPr>
            <p:cNvPr id="5"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1:3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pic>
        <p:nvPicPr>
          <p:cNvPr id="5122" name="Picture 2" descr="Ephesians 1:3 Pinnacle Of Grace (devotional)12:05 (black)"/>
          <p:cNvPicPr>
            <a:picLocks noChangeAspect="1" noChangeArrowheads="1"/>
          </p:cNvPicPr>
          <p:nvPr/>
        </p:nvPicPr>
        <p:blipFill>
          <a:blip r:embed="rId3" cstate="print"/>
          <a:srcRect b="2899"/>
          <a:stretch>
            <a:fillRect/>
          </a:stretch>
        </p:blipFill>
        <p:spPr bwMode="auto">
          <a:xfrm>
            <a:off x="990600" y="1295400"/>
            <a:ext cx="7239000" cy="527188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out)">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
          <p:cNvGrpSpPr/>
          <p:nvPr/>
        </p:nvGrpSpPr>
        <p:grpSpPr>
          <a:xfrm>
            <a:off x="304800" y="152400"/>
            <a:ext cx="8534400" cy="914400"/>
            <a:chOff x="304800" y="152400"/>
            <a:chExt cx="8534400" cy="914400"/>
          </a:xfrm>
        </p:grpSpPr>
        <p:sp>
          <p:nvSpPr>
            <p:cNvPr id="5"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2:8-9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pic>
        <p:nvPicPr>
          <p:cNvPr id="6" name="Picture 5" descr="Picture-Ephesians-2-8.jpg"/>
          <p:cNvPicPr>
            <a:picLocks noChangeAspect="1"/>
          </p:cNvPicPr>
          <p:nvPr/>
        </p:nvPicPr>
        <p:blipFill>
          <a:blip r:embed="rId3" cstate="print"/>
          <a:srcRect b="7042"/>
          <a:stretch>
            <a:fillRect/>
          </a:stretch>
        </p:blipFill>
        <p:spPr>
          <a:xfrm>
            <a:off x="1828800" y="1143000"/>
            <a:ext cx="5181600" cy="557816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over page 1.jpg"/>
          <p:cNvPicPr>
            <a:picLocks noChangeAspect="1"/>
          </p:cNvPicPr>
          <p:nvPr/>
        </p:nvPicPr>
        <p:blipFill>
          <a:blip r:embed="rId2" cstate="print"/>
          <a:srcRect b="6782"/>
          <a:stretch>
            <a:fillRect/>
          </a:stretch>
        </p:blipFill>
        <p:spPr>
          <a:xfrm>
            <a:off x="152400" y="116280"/>
            <a:ext cx="8835804" cy="65893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969983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304800" y="152400"/>
            <a:ext cx="8534400" cy="914400"/>
            <a:chOff x="304800" y="152400"/>
            <a:chExt cx="8534400" cy="914400"/>
          </a:xfrm>
        </p:grpSpPr>
        <p:sp>
          <p:nvSpPr>
            <p:cNvPr id="5"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2:22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pic>
        <p:nvPicPr>
          <p:cNvPr id="7" name="Picture 6" descr="Picture-Ephesians-2-22.jpg"/>
          <p:cNvPicPr>
            <a:picLocks noChangeAspect="1"/>
          </p:cNvPicPr>
          <p:nvPr/>
        </p:nvPicPr>
        <p:blipFill>
          <a:blip r:embed="rId3" cstate="print"/>
          <a:stretch>
            <a:fillRect/>
          </a:stretch>
        </p:blipFill>
        <p:spPr>
          <a:xfrm>
            <a:off x="1447800" y="1295400"/>
            <a:ext cx="5791200" cy="5334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3:20  </a:t>
            </a:r>
          </a:p>
        </p:txBody>
      </p:sp>
      <p:pic>
        <p:nvPicPr>
          <p:cNvPr id="8" name="Picture 3" descr="Scroll.png"/>
          <p:cNvPicPr>
            <a:picLocks noChangeAspect="1"/>
          </p:cNvPicPr>
          <p:nvPr/>
        </p:nvPicPr>
        <p:blipFill>
          <a:blip r:embed="rId2" cstate="print"/>
          <a:srcRect/>
          <a:stretch>
            <a:fillRect/>
          </a:stretch>
        </p:blipFill>
        <p:spPr bwMode="auto">
          <a:xfrm>
            <a:off x="7162800" y="228601"/>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4" name="Picture 3" descr="Picture-Ephesians-3-20.jpg"/>
          <p:cNvPicPr>
            <a:picLocks noChangeAspect="1"/>
          </p:cNvPicPr>
          <p:nvPr/>
        </p:nvPicPr>
        <p:blipFill>
          <a:blip r:embed="rId3" cstate="print"/>
          <a:stretch>
            <a:fillRect/>
          </a:stretch>
        </p:blipFill>
        <p:spPr>
          <a:xfrm>
            <a:off x="990600" y="1219201"/>
            <a:ext cx="7086600" cy="531495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6:11  </a:t>
            </a:r>
          </a:p>
        </p:txBody>
      </p:sp>
      <p:pic>
        <p:nvPicPr>
          <p:cNvPr id="8" name="Picture 3" descr="Scroll.png"/>
          <p:cNvPicPr>
            <a:picLocks noChangeAspect="1"/>
          </p:cNvPicPr>
          <p:nvPr/>
        </p:nvPicPr>
        <p:blipFill>
          <a:blip r:embed="rId2" cstate="print"/>
          <a:srcRect/>
          <a:stretch>
            <a:fillRect/>
          </a:stretch>
        </p:blipFill>
        <p:spPr bwMode="auto">
          <a:xfrm>
            <a:off x="7162800" y="228601"/>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4" name="Picture 3" descr="Picture-Ephesians-6-11.jpg"/>
          <p:cNvPicPr>
            <a:picLocks noChangeAspect="1"/>
          </p:cNvPicPr>
          <p:nvPr/>
        </p:nvPicPr>
        <p:blipFill>
          <a:blip r:embed="rId3" cstate="print"/>
          <a:srcRect l="4167" t="9259" r="4167" b="9259"/>
          <a:stretch>
            <a:fillRect/>
          </a:stretch>
        </p:blipFill>
        <p:spPr>
          <a:xfrm>
            <a:off x="838200" y="1295400"/>
            <a:ext cx="7543800" cy="5029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1288659" y="3159941"/>
            <a:ext cx="4733877"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Unloading the Theological Truck</a:t>
            </a:r>
            <a:endParaRPr lang="en-US" sz="2400" b="1"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000548"/>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a:t>
            </a:r>
            <a:r>
              <a:rPr lang="en-US" sz="2800" i="1" dirty="0" smtClean="0">
                <a:latin typeface="Georgia" pitchFamily="18" charset="0"/>
              </a:rPr>
              <a:t>Paul, an apostle of Christ Jesus by the will of God,</a:t>
            </a:r>
          </a:p>
          <a:p>
            <a:r>
              <a:rPr lang="en-US" sz="2800" i="1" dirty="0" smtClean="0">
                <a:latin typeface="Georgia" pitchFamily="18" charset="0"/>
              </a:rPr>
              <a:t>To God’s holy people in Ephesus, the faithful in Christ Jesus:  </a:t>
            </a:r>
            <a:r>
              <a:rPr lang="en-US" sz="2800" b="1" baseline="30000" dirty="0" smtClean="0">
                <a:effectLst>
                  <a:outerShdw blurRad="38100" dist="38100" dir="2700000" algn="tl">
                    <a:srgbClr val="000000">
                      <a:alpha val="43137"/>
                    </a:srgbClr>
                  </a:outerShdw>
                </a:effectLst>
                <a:latin typeface="Georgia" pitchFamily="18" charset="0"/>
              </a:rPr>
              <a:t>2</a:t>
            </a:r>
            <a:r>
              <a:rPr lang="en-US" sz="2800" i="1" dirty="0" smtClean="0">
                <a:latin typeface="Georgia" pitchFamily="18" charset="0"/>
              </a:rPr>
              <a:t>Grace and peace to you from God our Father and the Lord Jesus Christ.</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 – 2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 takes a man whose life has been changed to write a life-changing letter.   The apostle Paul certainly qualifies.  Saul of Tarsus grew up in a fundamentalist Jewish household.  He lived in strict accordance with the Law up through his young-adult years.  In fact, when the time came for his schooling, Saul left Tarsus and traveled to Jerusalem in order to study under the most renowned rabbi of the sect of the Pharisees—Gamaliel (</a:t>
            </a:r>
            <a:r>
              <a:rPr lang="en-US" sz="2400" b="1" dirty="0" smtClean="0">
                <a:effectLst>
                  <a:outerShdw blurRad="38100" dist="38100" dir="2700000" algn="tl">
                    <a:srgbClr val="000000">
                      <a:alpha val="43137"/>
                    </a:srgbClr>
                  </a:outerShdw>
                </a:effectLst>
                <a:latin typeface="Cambria" pitchFamily="18" charset="0"/>
              </a:rPr>
              <a:t>Acts 22:3</a:t>
            </a:r>
            <a:r>
              <a:rPr lang="en-US" sz="2400" b="1" dirty="0" smtClean="0">
                <a:latin typeface="Cambria" pitchFamily="18" charset="0"/>
              </a:rPr>
              <a:t>).  </a:t>
            </a:r>
          </a:p>
          <a:p>
            <a:pPr indent="457200">
              <a:spcAft>
                <a:spcPts val="1200"/>
              </a:spcAft>
            </a:pPr>
            <a:r>
              <a:rPr lang="en-US" sz="2400" b="1" dirty="0" smtClean="0">
                <a:latin typeface="Cambria" pitchFamily="18" charset="0"/>
              </a:rPr>
              <a:t>Yet God had others plans for this rising star of Judaism.  Soul no doubt intended to utilize his brilliant intellect, stellar reputation, and strong leadership skills to promote the Law.  Then Jesus Christ altered his plans, stopped him in his tracks as he sought to persecute the church of God               (</a:t>
            </a:r>
            <a:r>
              <a:rPr lang="en-US" sz="2400" b="1" dirty="0" smtClean="0">
                <a:effectLst>
                  <a:outerShdw blurRad="38100" dist="38100" dir="2700000" algn="tl">
                    <a:srgbClr val="000000">
                      <a:alpha val="43137"/>
                    </a:srgbClr>
                  </a:outerShdw>
                </a:effectLst>
                <a:latin typeface="Cambria" pitchFamily="18" charset="0"/>
              </a:rPr>
              <a:t>Acts 9:3-5</a:t>
            </a:r>
            <a:r>
              <a:rPr lang="en-US" sz="2400" b="1" dirty="0" smtClean="0">
                <a:latin typeface="Cambria" pitchFamily="18" charset="0"/>
              </a:rPr>
              <a: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 – 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At that moment, Saul of Tarsus “</a:t>
            </a:r>
            <a:r>
              <a:rPr lang="en-US" sz="2400" b="1" dirty="0" smtClean="0">
                <a:effectLst>
                  <a:outerShdw blurRad="38100" dist="38100" dir="2700000" algn="tl">
                    <a:srgbClr val="000000">
                      <a:alpha val="43137"/>
                    </a:srgbClr>
                  </a:outerShdw>
                </a:effectLst>
                <a:latin typeface="Cambria" pitchFamily="18" charset="0"/>
              </a:rPr>
              <a:t>died</a:t>
            </a:r>
            <a:r>
              <a:rPr lang="en-US" sz="2400" b="1" dirty="0" smtClean="0">
                <a:latin typeface="Cambria" pitchFamily="18" charset="0"/>
              </a:rPr>
              <a:t>” on the road to Damascus, where he had been sent by the Jewish leaders to destroy the church in that ancient city.  Simultaneously, God raised him to a new life, sending him instead to build up the church of Christ worldwide.    </a:t>
            </a:r>
          </a:p>
          <a:p>
            <a:pPr indent="457200">
              <a:spcAft>
                <a:spcPts val="1200"/>
              </a:spcAft>
            </a:pPr>
            <a:r>
              <a:rPr lang="en-US" sz="2400" b="1" dirty="0" smtClean="0">
                <a:latin typeface="Cambria" pitchFamily="18" charset="0"/>
              </a:rPr>
              <a:t>As Paul the </a:t>
            </a:r>
            <a:r>
              <a:rPr lang="en-US" sz="2400" b="1" i="1" dirty="0" smtClean="0">
                <a:effectLst>
                  <a:outerShdw blurRad="38100" dist="38100" dir="2700000" algn="tl">
                    <a:srgbClr val="000000">
                      <a:alpha val="43137"/>
                    </a:srgbClr>
                  </a:outerShdw>
                </a:effectLst>
                <a:latin typeface="Cambria" pitchFamily="18" charset="0"/>
              </a:rPr>
              <a:t>apostle</a:t>
            </a:r>
            <a:r>
              <a:rPr lang="en-US" sz="2400" b="1" dirty="0" smtClean="0">
                <a:latin typeface="Cambria" pitchFamily="18" charset="0"/>
              </a:rPr>
              <a:t>—a word meaning</a:t>
            </a:r>
            <a:r>
              <a:rPr lang="en-US" sz="2400" b="1" i="1" dirty="0" smtClean="0">
                <a:effectLst>
                  <a:outerShdw blurRad="38100" dist="38100" dir="2700000" algn="tl">
                    <a:srgbClr val="000000">
                      <a:alpha val="43137"/>
                    </a:srgbClr>
                  </a:outerShdw>
                </a:effectLst>
                <a:latin typeface="Cambria" pitchFamily="18" charset="0"/>
              </a:rPr>
              <a:t> “sent one”</a:t>
            </a:r>
            <a:r>
              <a:rPr lang="en-US" sz="2400" b="1" dirty="0" smtClean="0">
                <a:latin typeface="Cambria" pitchFamily="18" charset="0"/>
              </a:rPr>
              <a:t>—this Jewish-Pharisee-turned-Christian-missionary was entrusted with the saving gospel of Jesus Christ for the nations.  So, as Paul the apostle pens the opening lines of his letter to the Ephesians, he reflects on the theological depths of the gospel.  He unloads truths about God’s </a:t>
            </a:r>
            <a:r>
              <a:rPr lang="en-US" sz="2400" b="1" i="1" dirty="0" smtClean="0">
                <a:effectLst>
                  <a:outerShdw blurRad="38100" dist="38100" dir="2700000" algn="tl">
                    <a:srgbClr val="000000">
                      <a:alpha val="43137"/>
                    </a:srgbClr>
                  </a:outerShdw>
                </a:effectLst>
                <a:latin typeface="Cambria" pitchFamily="18" charset="0"/>
              </a:rPr>
              <a:t>sovereignty and grace</a:t>
            </a:r>
            <a:r>
              <a:rPr lang="en-US" sz="2400" b="1" dirty="0" smtClean="0">
                <a:latin typeface="Cambria" pitchFamily="18" charset="0"/>
              </a:rPr>
              <a:t> that he not only knew to be true but also had personally experienced in his own conversion.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 – 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was made an apostle of Christ Jesus through God’s will or decision.  It was not his own choosing or plan.  Thus he had God’s authority behind him.  As an apostle Paul was commissioned and sent by God with the gospel message.    </a:t>
            </a:r>
          </a:p>
          <a:p>
            <a:pPr indent="457200">
              <a:spcAft>
                <a:spcPts val="1200"/>
              </a:spcAft>
            </a:pPr>
            <a:r>
              <a:rPr lang="en-US" sz="2400" b="1" dirty="0" smtClean="0">
                <a:latin typeface="Cambria" pitchFamily="18" charset="0"/>
              </a:rPr>
              <a:t>The letter is addressed to the saints who resided in Ephesus.  “Saints”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holy ones</a:t>
            </a:r>
            <a:r>
              <a:rPr lang="en-US" sz="2400" b="1" i="1" dirty="0" smtClean="0">
                <a:latin typeface="Cambria" pitchFamily="18" charset="0"/>
              </a:rPr>
              <a:t>”)</a:t>
            </a:r>
            <a:r>
              <a:rPr lang="en-US" sz="2400" b="1" dirty="0" smtClean="0">
                <a:latin typeface="Cambria" pitchFamily="18" charset="0"/>
              </a:rPr>
              <a:t> are those set apart for God’s use.  They are a part of the </a:t>
            </a:r>
            <a:r>
              <a:rPr lang="en-US" sz="2400" b="1" i="1" dirty="0" smtClean="0">
                <a:effectLst>
                  <a:outerShdw blurRad="38100" dist="38100" dir="2700000" algn="tl">
                    <a:srgbClr val="000000">
                      <a:alpha val="43137"/>
                    </a:srgbClr>
                  </a:outerShdw>
                </a:effectLst>
                <a:latin typeface="Cambria" pitchFamily="18" charset="0"/>
              </a:rPr>
              <a:t>universal church</a:t>
            </a:r>
            <a:r>
              <a:rPr lang="en-US" sz="2400" b="1" dirty="0" smtClean="0">
                <a:latin typeface="Cambria" pitchFamily="18" charset="0"/>
              </a:rPr>
              <a:t> by virtue of their salvation in Christ.  The faithful in Christ Jesus further defines the </a:t>
            </a:r>
            <a:r>
              <a:rPr lang="en-US" sz="2400" b="1" i="1" dirty="0" smtClean="0">
                <a:effectLst>
                  <a:outerShdw blurRad="38100" dist="38100" dir="2700000" algn="tl">
                    <a:srgbClr val="000000">
                      <a:alpha val="43137"/>
                    </a:srgbClr>
                  </a:outerShdw>
                </a:effectLst>
                <a:latin typeface="Cambria" pitchFamily="18" charset="0"/>
              </a:rPr>
              <a:t>“saints”</a:t>
            </a:r>
            <a:r>
              <a:rPr lang="en-US" sz="2400" b="1" dirty="0" smtClean="0">
                <a:latin typeface="Cambria" pitchFamily="18" charset="0"/>
              </a:rPr>
              <a:t> and could be rendered “that is, the believers in Christ Jesus.”  These saints were </a:t>
            </a:r>
            <a:r>
              <a:rPr lang="en-US" sz="2400" b="1" i="1" u="sng" dirty="0" smtClean="0">
                <a:latin typeface="Cambria" pitchFamily="18" charset="0"/>
              </a:rPr>
              <a:t>in</a:t>
            </a:r>
            <a:r>
              <a:rPr lang="en-US" sz="2400" b="1" dirty="0" smtClean="0">
                <a:latin typeface="Cambria" pitchFamily="18" charset="0"/>
              </a:rPr>
              <a:t> Christ Jesus, not in Adam or the goddess Artemis of Ephesus.  Christians have their very life in Christ (</a:t>
            </a:r>
            <a:r>
              <a:rPr lang="en-US" sz="2400" b="1" dirty="0" smtClean="0">
                <a:effectLst>
                  <a:outerShdw blurRad="38100" dist="38100" dir="2700000" algn="tl">
                    <a:srgbClr val="000000">
                      <a:alpha val="43137"/>
                    </a:srgbClr>
                  </a:outerShdw>
                </a:effectLst>
                <a:latin typeface="Cambria" pitchFamily="18" charset="0"/>
              </a:rPr>
              <a:t>1:1</a:t>
            </a:r>
            <a:r>
              <a:rPr lang="en-US" sz="2400" b="1" dirty="0" smtClean="0">
                <a:latin typeface="Cambria" pitchFamily="18" charset="0"/>
              </a:rPr>
              <a: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 – 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After identifying himself and his audience, Paul uses his standard greeting of </a:t>
            </a:r>
            <a:r>
              <a:rPr lang="en-US" sz="2400" b="1" i="1" dirty="0" smtClean="0">
                <a:effectLst>
                  <a:outerShdw blurRad="38100" dist="38100" dir="2700000" algn="tl">
                    <a:srgbClr val="000000">
                      <a:alpha val="43137"/>
                    </a:srgbClr>
                  </a:outerShdw>
                </a:effectLst>
                <a:latin typeface="Cambria" pitchFamily="18" charset="0"/>
              </a:rPr>
              <a:t>grace</a:t>
            </a:r>
            <a:r>
              <a:rPr lang="en-US" sz="2400" b="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peace</a:t>
            </a:r>
            <a:r>
              <a:rPr lang="en-US" sz="2400" b="1" dirty="0" smtClean="0">
                <a:latin typeface="Cambria" pitchFamily="18" charset="0"/>
              </a:rPr>
              <a:t> from both God the Father and the Lord Jesus Christ (</a:t>
            </a:r>
            <a:r>
              <a:rPr lang="en-US" sz="2400" b="1" dirty="0" smtClean="0">
                <a:effectLst>
                  <a:outerShdw blurRad="38100" dist="38100" dir="2700000" algn="tl">
                    <a:srgbClr val="000000">
                      <a:alpha val="43137"/>
                    </a:srgbClr>
                  </a:outerShdw>
                </a:effectLst>
                <a:latin typeface="Cambria" pitchFamily="18" charset="0"/>
              </a:rPr>
              <a:t>1:2</a:t>
            </a:r>
            <a:r>
              <a:rPr lang="en-US" sz="2400" b="1" dirty="0" smtClean="0">
                <a:latin typeface="Cambria" pitchFamily="18" charset="0"/>
              </a:rPr>
              <a:t>).  In this letter,  Paul will develop these two theme in depth.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Grace</a:t>
            </a:r>
            <a:r>
              <a:rPr lang="en-US" sz="2400" b="1" dirty="0" smtClean="0">
                <a:latin typeface="Cambria" pitchFamily="18" charset="0"/>
              </a:rPr>
              <a:t>—which expresses God’s steadfast love toward man—will be in the spotlight throughout the first three chapters as Paul describes God’s favor toward undeserving sinner.  </a:t>
            </a:r>
            <a:r>
              <a:rPr lang="en-US" sz="2400" b="1" dirty="0" smtClean="0">
                <a:effectLst>
                  <a:outerShdw blurRad="38100" dist="38100" dir="2700000" algn="tl">
                    <a:srgbClr val="000000">
                      <a:alpha val="43137"/>
                    </a:srgbClr>
                  </a:outerShdw>
                </a:effectLst>
                <a:latin typeface="Cambria" pitchFamily="18" charset="0"/>
              </a:rPr>
              <a:t>Grace</a:t>
            </a:r>
            <a:r>
              <a:rPr lang="en-US" sz="2400" b="1" dirty="0" smtClean="0">
                <a:latin typeface="Cambria" pitchFamily="18" charset="0"/>
              </a:rPr>
              <a:t> is the gift of salvation given freely to those who believe.  </a:t>
            </a:r>
          </a:p>
          <a:p>
            <a:pPr indent="457200">
              <a:spcAft>
                <a:spcPts val="1200"/>
              </a:spcAft>
            </a:pPr>
            <a:r>
              <a:rPr lang="en-US" sz="2400" b="1" dirty="0" smtClean="0">
                <a:latin typeface="Cambria" pitchFamily="18" charset="0"/>
              </a:rPr>
              <a:t>And the reality of </a:t>
            </a:r>
            <a:r>
              <a:rPr lang="en-US" sz="2400" b="1" dirty="0" smtClean="0">
                <a:effectLst>
                  <a:outerShdw blurRad="38100" dist="38100" dir="2700000" algn="tl">
                    <a:srgbClr val="000000">
                      <a:alpha val="43137"/>
                    </a:srgbClr>
                  </a:outerShdw>
                </a:effectLst>
                <a:latin typeface="Cambria" pitchFamily="18" charset="0"/>
              </a:rPr>
              <a:t>peace</a:t>
            </a:r>
            <a:r>
              <a:rPr lang="en-US" sz="2400" b="1" dirty="0" smtClean="0">
                <a:latin typeface="Cambria" pitchFamily="18" charset="0"/>
              </a:rPr>
              <a:t> with God and fellow believers in Jesus Christ will figure prominently in chapter 2.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 – 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4585871"/>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3</a:t>
            </a:r>
            <a:r>
              <a:rPr lang="en-US" sz="2800" i="1" dirty="0" smtClean="0">
                <a:latin typeface="Georgia" pitchFamily="18" charset="0"/>
              </a:rPr>
              <a:t>Praise [blessed] be to the God and Father of our Lord Jesus Christ, who has blessed us in the heavenly realms with every spiritual blessing in Christ.  </a:t>
            </a:r>
            <a:r>
              <a:rPr lang="en-US" sz="2800" b="1" baseline="30000" dirty="0" smtClean="0">
                <a:effectLst>
                  <a:outerShdw blurRad="38100" dist="38100" dir="2700000" algn="tl">
                    <a:srgbClr val="000000">
                      <a:alpha val="43137"/>
                    </a:srgbClr>
                  </a:outerShdw>
                </a:effectLst>
                <a:latin typeface="Georgia" pitchFamily="18" charset="0"/>
              </a:rPr>
              <a:t>4</a:t>
            </a:r>
            <a:r>
              <a:rPr lang="en-US" sz="2800" i="1" dirty="0" smtClean="0">
                <a:latin typeface="Georgia" pitchFamily="18" charset="0"/>
              </a:rPr>
              <a:t>For he chose us in him before the creation of the world to be holy and blameless in his sight. In love  </a:t>
            </a:r>
            <a:r>
              <a:rPr lang="en-US" sz="2800" b="1" baseline="30000" dirty="0" smtClean="0">
                <a:effectLst>
                  <a:outerShdw blurRad="38100" dist="38100" dir="2700000" algn="tl">
                    <a:srgbClr val="000000">
                      <a:alpha val="43137"/>
                    </a:srgbClr>
                  </a:outerShdw>
                </a:effectLst>
                <a:latin typeface="Georgia" pitchFamily="18" charset="0"/>
              </a:rPr>
              <a:t>5</a:t>
            </a:r>
            <a:r>
              <a:rPr lang="en-US" sz="2800" i="1" dirty="0" smtClean="0">
                <a:latin typeface="Georgia" pitchFamily="18" charset="0"/>
              </a:rPr>
              <a:t>he predestined us for adoption to sonship through Jesus Christ, in accordance with his pleasure and will — </a:t>
            </a:r>
            <a:r>
              <a:rPr lang="en-US" sz="2800" b="1" baseline="30000" dirty="0" smtClean="0">
                <a:effectLst>
                  <a:outerShdw blurRad="38100" dist="38100" dir="2700000" algn="tl">
                    <a:srgbClr val="000000">
                      <a:alpha val="43137"/>
                    </a:srgbClr>
                  </a:outerShdw>
                </a:effectLst>
                <a:latin typeface="Georgia" pitchFamily="18" charset="0"/>
              </a:rPr>
              <a:t>6</a:t>
            </a:r>
            <a:r>
              <a:rPr lang="en-US" sz="2800" i="1" dirty="0" smtClean="0">
                <a:latin typeface="Georgia" pitchFamily="18" charset="0"/>
              </a:rPr>
              <a:t>to the praise of his glorious grace, which he has freely given us in the One he loves.</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1:3 – 6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alpha val="80000"/>
          </a:schemeClr>
        </a:solidFill>
        <a:effectLst/>
      </p:bgPr>
    </p:bg>
    <p:spTree>
      <p:nvGrpSpPr>
        <p:cNvPr id="1" name=""/>
        <p:cNvGrpSpPr/>
        <p:nvPr/>
      </p:nvGrpSpPr>
      <p:grpSpPr>
        <a:xfrm>
          <a:off x="0" y="0"/>
          <a:ext cx="0" cy="0"/>
          <a:chOff x="0" y="0"/>
          <a:chExt cx="0" cy="0"/>
        </a:xfrm>
      </p:grpSpPr>
      <p:sp>
        <p:nvSpPr>
          <p:cNvPr id="16" name="TextBox 7"/>
          <p:cNvSpPr txBox="1">
            <a:spLocks noChangeArrowheads="1"/>
          </p:cNvSpPr>
          <p:nvPr/>
        </p:nvSpPr>
        <p:spPr bwMode="auto">
          <a:xfrm>
            <a:off x="2209800" y="6172200"/>
            <a:ext cx="4495800" cy="400110"/>
          </a:xfrm>
          <a:prstGeom prst="rect">
            <a:avLst/>
          </a:prstGeom>
          <a:noFill/>
          <a:ln w="9525">
            <a:noFill/>
            <a:miter lim="800000"/>
            <a:headEnd/>
            <a:tailEnd/>
          </a:ln>
        </p:spPr>
        <p:txBody>
          <a:bodyPr wrap="square">
            <a:spAutoFit/>
          </a:bodyPr>
          <a:lstStyle/>
          <a:p>
            <a:pPr algn="ctr" eaLnBrk="0" hangingPunct="0"/>
            <a:r>
              <a:rPr lang="en-US" sz="2000" b="1" dirty="0">
                <a:effectLst>
                  <a:outerShdw blurRad="38100" dist="38100" dir="2700000" algn="tl">
                    <a:srgbClr val="000000">
                      <a:alpha val="43137"/>
                    </a:srgbClr>
                  </a:outerShdw>
                </a:effectLst>
                <a:latin typeface="+mj-lt"/>
              </a:rPr>
              <a:t>The </a:t>
            </a:r>
            <a:r>
              <a:rPr lang="en-US" sz="2000" b="1" dirty="0" smtClean="0">
                <a:effectLst>
                  <a:outerShdw blurRad="38100" dist="38100" dir="2700000" algn="tl">
                    <a:srgbClr val="000000">
                      <a:alpha val="43137"/>
                    </a:srgbClr>
                  </a:outerShdw>
                </a:effectLst>
                <a:latin typeface="+mj-lt"/>
              </a:rPr>
              <a:t>Apostle </a:t>
            </a:r>
            <a:r>
              <a:rPr lang="en-US" sz="2000" b="1" dirty="0">
                <a:effectLst>
                  <a:outerShdw blurRad="38100" dist="38100" dir="2700000" algn="tl">
                    <a:srgbClr val="000000">
                      <a:alpha val="43137"/>
                    </a:srgbClr>
                  </a:outerShdw>
                </a:effectLst>
                <a:latin typeface="+mj-lt"/>
              </a:rPr>
              <a:t>Paul </a:t>
            </a:r>
            <a:r>
              <a:rPr lang="en-US" sz="2000" b="1" dirty="0" smtClean="0">
                <a:effectLst>
                  <a:outerShdw blurRad="38100" dist="38100" dir="2700000" algn="tl">
                    <a:srgbClr val="000000">
                      <a:alpha val="43137"/>
                    </a:srgbClr>
                  </a:outerShdw>
                </a:effectLst>
                <a:latin typeface="+mj-lt"/>
              </a:rPr>
              <a:t>at </a:t>
            </a:r>
            <a:r>
              <a:rPr lang="en-US" sz="2000" b="1" dirty="0">
                <a:effectLst>
                  <a:outerShdw blurRad="38100" dist="38100" dir="2700000" algn="tl">
                    <a:srgbClr val="000000">
                      <a:alpha val="43137"/>
                    </a:srgbClr>
                  </a:outerShdw>
                </a:effectLst>
                <a:latin typeface="+mj-lt"/>
              </a:rPr>
              <a:t>his writing desk</a:t>
            </a:r>
          </a:p>
        </p:txBody>
      </p:sp>
      <p:pic>
        <p:nvPicPr>
          <p:cNvPr id="4" name="Picture 3" descr="Paul at desk 3.jpg"/>
          <p:cNvPicPr>
            <a:picLocks noChangeAspect="1"/>
          </p:cNvPicPr>
          <p:nvPr/>
        </p:nvPicPr>
        <p:blipFill>
          <a:blip r:embed="rId3" cstate="print"/>
          <a:stretch>
            <a:fillRect/>
          </a:stretch>
        </p:blipFill>
        <p:spPr>
          <a:xfrm>
            <a:off x="2209800" y="152400"/>
            <a:ext cx="4459224" cy="5867400"/>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uses the word “</a:t>
            </a:r>
            <a:r>
              <a:rPr lang="en-US" sz="2400" b="1" dirty="0" smtClean="0">
                <a:effectLst>
                  <a:outerShdw blurRad="38100" dist="38100" dir="2700000" algn="tl">
                    <a:srgbClr val="000000">
                      <a:alpha val="43137"/>
                    </a:srgbClr>
                  </a:outerShdw>
                </a:effectLst>
                <a:latin typeface="Cambria" pitchFamily="18" charset="0"/>
              </a:rPr>
              <a:t>blessed</a:t>
            </a:r>
            <a:r>
              <a:rPr lang="en-US" sz="2400" b="1" dirty="0" smtClean="0">
                <a:latin typeface="Cambria" pitchFamily="18" charset="0"/>
              </a:rPr>
              <a:t>” [or “</a:t>
            </a:r>
            <a:r>
              <a:rPr lang="en-US" sz="2400" b="1" dirty="0" smtClean="0">
                <a:effectLst>
                  <a:outerShdw blurRad="38100" dist="38100" dir="2700000" algn="tl">
                    <a:srgbClr val="000000">
                      <a:alpha val="43137"/>
                    </a:srgbClr>
                  </a:outerShdw>
                </a:effectLst>
                <a:latin typeface="Cambria" pitchFamily="18" charset="0"/>
              </a:rPr>
              <a:t>praise</a:t>
            </a:r>
            <a:r>
              <a:rPr lang="en-US" sz="2400" b="1" dirty="0" smtClean="0">
                <a:latin typeface="Cambria" pitchFamily="18" charset="0"/>
              </a:rPr>
              <a:t>”] three times in the in all of the Ephesian letter—all in a single verse (</a:t>
            </a:r>
            <a:r>
              <a:rPr lang="en-US" sz="2400" b="1" dirty="0" smtClean="0">
                <a:effectLst>
                  <a:outerShdw blurRad="38100" dist="38100" dir="2700000" algn="tl">
                    <a:srgbClr val="000000">
                      <a:alpha val="43137"/>
                    </a:srgbClr>
                  </a:outerShdw>
                </a:effectLst>
                <a:latin typeface="Cambria" pitchFamily="18" charset="0"/>
              </a:rPr>
              <a:t>1:3</a:t>
            </a:r>
            <a:r>
              <a:rPr lang="en-US" sz="2400" b="1" dirty="0" smtClean="0">
                <a:latin typeface="Cambria" pitchFamily="18" charset="0"/>
              </a:rPr>
              <a:t>).  Thus Paul sets in motion a beautiful and deep litany of praise to his triune God, which extends to the end of </a:t>
            </a:r>
            <a:r>
              <a:rPr lang="en-US" sz="2400" b="1" dirty="0" smtClean="0">
                <a:effectLst>
                  <a:outerShdw blurRad="38100" dist="38100" dir="2700000" algn="tl">
                    <a:srgbClr val="000000">
                      <a:alpha val="43137"/>
                    </a:srgbClr>
                  </a:outerShdw>
                </a:effectLst>
                <a:latin typeface="Cambria" pitchFamily="18" charset="0"/>
              </a:rPr>
              <a:t>1:14</a:t>
            </a:r>
            <a:r>
              <a:rPr lang="en-US" sz="2400" b="1" dirty="0" smtClean="0">
                <a:latin typeface="Cambria" pitchFamily="18" charset="0"/>
              </a:rPr>
              <a:t>.  </a:t>
            </a:r>
          </a:p>
          <a:p>
            <a:pPr indent="457200">
              <a:spcAft>
                <a:spcPts val="1200"/>
              </a:spcAft>
            </a:pPr>
            <a:r>
              <a:rPr lang="en-US" sz="2400" b="1" dirty="0" smtClean="0">
                <a:latin typeface="Cambria" pitchFamily="18" charset="0"/>
              </a:rPr>
              <a:t>Interspersed throughout this concert of praise, three resounding doxologies, or praises of God’s glory, emerge.  In Paul’s mind, everything God does is for His own glory and honor.  Theologians call this the “doxological purpose” of God’s plan.</a:t>
            </a:r>
          </a:p>
          <a:p>
            <a:pPr indent="457200">
              <a:spcAft>
                <a:spcPts val="1200"/>
              </a:spcAft>
            </a:pPr>
            <a:r>
              <a:rPr lang="en-US" sz="2400" b="1" dirty="0" smtClean="0">
                <a:latin typeface="Cambria" pitchFamily="18" charset="0"/>
              </a:rPr>
              <a:t>Note that each of the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doxologies</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Ephesians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1:6</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1:12</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1:14</a:t>
            </a:r>
            <a:r>
              <a:rPr lang="en-US" sz="2400" b="1" dirty="0" smtClean="0">
                <a:latin typeface="Cambria" pitchFamily="18" charset="0"/>
              </a:rPr>
              <a:t> relates to the work of a distinct member of the Godhead—the Father, the Son, or the Holy Spirit.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1:3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2" name="Picture 1" descr="1 - 3-14 Christ.jpg"/>
          <p:cNvPicPr>
            <a:picLocks noChangeAspect="1"/>
          </p:cNvPicPr>
          <p:nvPr/>
        </p:nvPicPr>
        <p:blipFill>
          <a:blip r:embed="rId2" cstate="print"/>
          <a:stretch>
            <a:fillRect/>
          </a:stretch>
        </p:blipFill>
        <p:spPr>
          <a:xfrm>
            <a:off x="304800" y="228600"/>
            <a:ext cx="8534400" cy="6400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Father:</a:t>
            </a:r>
            <a:r>
              <a:rPr lang="en-US" sz="2400" b="1" dirty="0" smtClean="0">
                <a:latin typeface="Cambria" pitchFamily="18" charset="0"/>
              </a:rPr>
              <a:t>  “He predestined us to adoption as sons through Jesus Christ to Himself, according to the kind intention of His will, to the praise of the glory of His grace, which He freely bestowed on us in the Beloved” (</a:t>
            </a:r>
            <a:r>
              <a:rPr lang="en-US" sz="2400" b="1" dirty="0" smtClean="0">
                <a:effectLst>
                  <a:outerShdw blurRad="38100" dist="38100" dir="2700000" algn="tl">
                    <a:srgbClr val="000000">
                      <a:alpha val="43137"/>
                    </a:srgbClr>
                  </a:outerShdw>
                </a:effectLst>
                <a:latin typeface="Cambria" pitchFamily="18" charset="0"/>
              </a:rPr>
              <a:t>1:5-6</a:t>
            </a:r>
            <a:r>
              <a:rPr lang="en-US" sz="2400" b="1" dirty="0" smtClean="0">
                <a:latin typeface="Cambria" pitchFamily="18" charset="0"/>
              </a:rPr>
              <a:t>).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Son:</a:t>
            </a:r>
            <a:r>
              <a:rPr lang="en-US" sz="2400" b="1" dirty="0" smtClean="0">
                <a:latin typeface="Cambria" pitchFamily="18" charset="0"/>
              </a:rPr>
              <a:t>  “In [Christ] also we have obtained an inheritance, having been predestined according to His purpose who works all things after the counsel of His will, to the end that we who were the first to hope in Christ would be to the praise of His glory” (</a:t>
            </a:r>
            <a:r>
              <a:rPr lang="en-US" sz="2400" b="1" dirty="0" smtClean="0">
                <a:effectLst>
                  <a:outerShdw blurRad="38100" dist="38100" dir="2700000" algn="tl">
                    <a:srgbClr val="000000">
                      <a:alpha val="43137"/>
                    </a:srgbClr>
                  </a:outerShdw>
                </a:effectLst>
                <a:latin typeface="Cambria" pitchFamily="18" charset="0"/>
              </a:rPr>
              <a:t>1:10-12</a:t>
            </a:r>
            <a:r>
              <a:rPr lang="en-US" sz="2400" b="1" dirty="0" smtClean="0">
                <a:latin typeface="Cambria" pitchFamily="18" charset="0"/>
              </a:rPr>
              <a:t>).</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Holy Spirit:</a:t>
            </a:r>
            <a:r>
              <a:rPr lang="en-US" sz="2400" b="1" dirty="0" smtClean="0">
                <a:latin typeface="Cambria" pitchFamily="18" charset="0"/>
              </a:rPr>
              <a:t>  “You were sealed in Him with the Holy Spirit of promise, who is given as a pledge of our inheritance, with a view to the redemption of God’s own possession, to the praise of His glory” (</a:t>
            </a:r>
            <a:r>
              <a:rPr lang="en-US" sz="2400" b="1" dirty="0" smtClean="0">
                <a:effectLst>
                  <a:outerShdw blurRad="38100" dist="38100" dir="2700000" algn="tl">
                    <a:srgbClr val="000000">
                      <a:alpha val="43137"/>
                    </a:srgbClr>
                  </a:outerShdw>
                </a:effectLst>
                <a:latin typeface="Cambria" pitchFamily="18" charset="0"/>
              </a:rPr>
              <a:t>1:13-14</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1:3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One can almost hear the exuberance in Paul’s tone in </a:t>
            </a:r>
            <a:r>
              <a:rPr lang="en-US" sz="2400" b="1" dirty="0" smtClean="0">
                <a:effectLst>
                  <a:outerShdw blurRad="38100" dist="38100" dir="2700000" algn="tl">
                    <a:srgbClr val="000000">
                      <a:alpha val="43137"/>
                    </a:srgbClr>
                  </a:outerShdw>
                </a:effectLst>
                <a:latin typeface="Cambria" pitchFamily="18" charset="0"/>
              </a:rPr>
              <a:t>Ephesians 1:3-14</a:t>
            </a:r>
            <a:r>
              <a:rPr lang="en-US" sz="2400" b="1" dirty="0" smtClean="0">
                <a:latin typeface="Cambria" pitchFamily="18" charset="0"/>
              </a:rPr>
              <a:t> as he focuses all attention upward, blessing the triune God, who has blessed us in so many ways.  In fact, in this passage of praise, Paul mentions at least ten reason to praise the triune God.  Let’s closely examine each of them.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FIRST </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we praise God because He blessed us with every spiritual blessing</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1:3</a:t>
            </a:r>
            <a:r>
              <a:rPr lang="en-US" sz="2400" b="1" dirty="0" smtClean="0">
                <a:latin typeface="Cambria" pitchFamily="18" charset="0"/>
              </a:rPr>
              <a:t>).  God’s “good word” of blessing toward us is infinitely more than the mere “bless you” we throw around when somebody sneezes.  The word from God’s mouth does not return empty, but effects genuine change (</a:t>
            </a:r>
            <a:r>
              <a:rPr lang="en-US" sz="2400" b="1" dirty="0" smtClean="0">
                <a:effectLst>
                  <a:outerShdw blurRad="38100" dist="38100" dir="2700000" algn="tl">
                    <a:srgbClr val="000000">
                      <a:alpha val="43137"/>
                    </a:srgbClr>
                  </a:outerShdw>
                </a:effectLst>
                <a:latin typeface="Cambria" pitchFamily="18" charset="0"/>
              </a:rPr>
              <a:t>Isa. 55:11</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1:3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FIRST </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we praise God because He blessed us with every spiritual blessing</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cont.</a:t>
            </a:r>
            <a:r>
              <a:rPr lang="en-US" sz="2400" b="1" dirty="0" smtClean="0">
                <a:latin typeface="Cambria" pitchFamily="18" charset="0"/>
              </a:rPr>
              <a:t>).  In Paul’s hymn of praise, he specifically has in mind “spiritual” blessings—benefits already bestowed upon believers because of their intimate association with the Savior, Jesus Christ (</a:t>
            </a:r>
            <a:r>
              <a:rPr lang="en-US" sz="2400" b="1" dirty="0" smtClean="0">
                <a:effectLst>
                  <a:outerShdw blurRad="38100" dist="38100" dir="2700000" algn="tl">
                    <a:srgbClr val="000000">
                      <a:alpha val="43137"/>
                    </a:srgbClr>
                  </a:outerShdw>
                </a:effectLst>
                <a:latin typeface="Cambria" pitchFamily="18" charset="0"/>
              </a:rPr>
              <a:t>1:3</a:t>
            </a:r>
            <a:r>
              <a:rPr lang="en-US" sz="2400" b="1" dirty="0" smtClean="0">
                <a:latin typeface="Cambria" pitchFamily="18" charset="0"/>
              </a:rPr>
              <a:t>).  Such blessings, sealed by Christ and reserved in heaven, can </a:t>
            </a:r>
            <a:r>
              <a:rPr lang="en-US" sz="2400" b="1" dirty="0" err="1" smtClean="0">
                <a:latin typeface="Cambria" pitchFamily="18" charset="0"/>
              </a:rPr>
              <a:t>ner</a:t>
            </a:r>
            <a:r>
              <a:rPr lang="en-US" sz="2400" b="1" dirty="0" smtClean="0">
                <a:latin typeface="Cambria" pitchFamily="18" charset="0"/>
              </a:rPr>
              <a:t> be taken away.</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praise God because He chose us</a:t>
            </a:r>
            <a:r>
              <a:rPr lang="en-US" sz="2400" b="1" dirty="0" smtClean="0">
                <a:effectLst>
                  <a:outerShdw blurRad="38100" dist="38100" dir="2700000" algn="tl">
                    <a:srgbClr val="000000">
                      <a:alpha val="43137"/>
                    </a:srgbClr>
                  </a:outerShdw>
                </a:effectLst>
                <a:latin typeface="Cambria" pitchFamily="18" charset="0"/>
              </a:rPr>
              <a:t> (1:4)</a:t>
            </a:r>
            <a:r>
              <a:rPr lang="en-US" sz="2400" b="1" dirty="0" smtClean="0">
                <a:latin typeface="Cambria" pitchFamily="18" charset="0"/>
              </a:rPr>
              <a:t>.  Paul says that God chose us in Jesus Christ “before the foundation of the world.”  Before anything existed, we were on His mind.  Before earth was created, before Adam and Eve were formed, before the fall of humanity occurred, God had already preordained that we would be “holy and blameless” in His presence (</a:t>
            </a:r>
            <a:r>
              <a:rPr lang="en-US" sz="2400" b="1" dirty="0" smtClean="0">
                <a:effectLst>
                  <a:outerShdw blurRad="38100" dist="38100" dir="2700000" algn="tl">
                    <a:srgbClr val="000000">
                      <a:alpha val="43137"/>
                    </a:srgbClr>
                  </a:outerShdw>
                </a:effectLst>
                <a:latin typeface="Cambria" pitchFamily="18" charset="0"/>
              </a:rPr>
              <a:t>1:4</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1:3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praise God because He chose us</a:t>
            </a:r>
            <a:r>
              <a:rPr lang="en-US" sz="2400" b="1" dirty="0" smtClean="0">
                <a:effectLst>
                  <a:outerShdw blurRad="38100" dist="38100" dir="2700000" algn="tl">
                    <a:srgbClr val="000000">
                      <a:alpha val="43137"/>
                    </a:srgbClr>
                  </a:outerShdw>
                </a:effectLst>
                <a:latin typeface="Cambria" pitchFamily="18" charset="0"/>
              </a:rPr>
              <a:t> (cont.)</a:t>
            </a:r>
            <a:r>
              <a:rPr lang="en-US" sz="2400" b="1" dirty="0" smtClean="0">
                <a:latin typeface="Cambria" pitchFamily="18" charset="0"/>
              </a:rPr>
              <a:t>.  Paul’s purpose is not only that we should believe this profound truth and praise God for it but also that we should “walk in a manner worthy of the calling with which you have been called” (</a:t>
            </a:r>
            <a:r>
              <a:rPr lang="en-US" sz="2400" b="1" dirty="0" smtClean="0">
                <a:effectLst>
                  <a:outerShdw blurRad="38100" dist="38100" dir="2700000" algn="tl">
                    <a:srgbClr val="000000">
                      <a:alpha val="43137"/>
                    </a:srgbClr>
                  </a:outerShdw>
                </a:effectLst>
                <a:latin typeface="Cambria" pitchFamily="18" charset="0"/>
              </a:rPr>
              <a:t>4:1</a:t>
            </a:r>
            <a:r>
              <a:rPr lang="en-US" sz="2400" b="1" dirty="0" smtClean="0">
                <a:latin typeface="Cambria" pitchFamily="18" charset="0"/>
              </a:rPr>
              <a:t>).  </a:t>
            </a:r>
          </a:p>
          <a:p>
            <a:pPr indent="457200">
              <a:spcAft>
                <a:spcPts val="1200"/>
              </a:spcAft>
            </a:pPr>
            <a:r>
              <a:rPr lang="en-US" sz="2400" b="1" dirty="0" smtClean="0">
                <a:latin typeface="Cambria" pitchFamily="18" charset="0"/>
              </a:rPr>
              <a:t>The fact that God has chosen us for salvation in Christ should not cause us to boast; it should drive us to humility.  It should not make us live loose lives; it should motivate us to be good—that is, to conduct ourselves in holiness and blamelessness before Him (</a:t>
            </a:r>
            <a:r>
              <a:rPr lang="en-US" sz="2400" b="1" dirty="0" smtClean="0">
                <a:effectLst>
                  <a:outerShdw blurRad="38100" dist="38100" dir="2700000" algn="tl">
                    <a:srgbClr val="000000">
                      <a:alpha val="43137"/>
                    </a:srgbClr>
                  </a:outerShdw>
                </a:effectLst>
                <a:latin typeface="Cambria" pitchFamily="18" charset="0"/>
              </a:rPr>
              <a:t>1:4</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1:3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praise God because He adopted us</a:t>
            </a:r>
            <a:r>
              <a:rPr lang="en-US" sz="2400" b="1" dirty="0" smtClean="0">
                <a:effectLst>
                  <a:outerShdw blurRad="38100" dist="38100" dir="2700000" algn="tl">
                    <a:srgbClr val="000000">
                      <a:alpha val="43137"/>
                    </a:srgbClr>
                  </a:outerShdw>
                </a:effectLst>
                <a:latin typeface="Cambria" pitchFamily="18" charset="0"/>
              </a:rPr>
              <a:t> (1:5-6)</a:t>
            </a:r>
            <a:r>
              <a:rPr lang="en-US" sz="2400" b="1" dirty="0" smtClean="0">
                <a:latin typeface="Cambria" pitchFamily="18" charset="0"/>
              </a:rPr>
              <a:t>.  The Greek term “to predestine,” means “to foreordain” or “to determine in advance.”  To what, though, did God predestine believers?  To adoption as sons through Jesus Christ (</a:t>
            </a:r>
            <a:r>
              <a:rPr lang="en-US" sz="2400" b="1" dirty="0" smtClean="0">
                <a:effectLst>
                  <a:outerShdw blurRad="38100" dist="38100" dir="2700000" algn="tl">
                    <a:srgbClr val="000000">
                      <a:alpha val="43137"/>
                    </a:srgbClr>
                  </a:outerShdw>
                </a:effectLst>
                <a:latin typeface="Cambria" pitchFamily="18" charset="0"/>
              </a:rPr>
              <a:t>1:5</a:t>
            </a:r>
            <a:r>
              <a:rPr lang="en-US" sz="2400" b="1" dirty="0" smtClean="0">
                <a:latin typeface="Cambria" pitchFamily="18" charset="0"/>
              </a:rPr>
              <a:t>).  Under Roman law, which served as a backdrop for Paul’s writing, adopted children enjoyed precisely the same rights and privileges as natural children.  </a:t>
            </a:r>
          </a:p>
          <a:p>
            <a:pPr indent="457200">
              <a:spcAft>
                <a:spcPts val="1200"/>
              </a:spcAft>
            </a:pPr>
            <a:r>
              <a:rPr lang="en-US" sz="2400" b="1" dirty="0" smtClean="0">
                <a:latin typeface="Cambria" pitchFamily="18" charset="0"/>
              </a:rPr>
              <a:t>Think of it!  Like penniless paupers rescued from the slums and adopted into a king’s family, we have been adopted into the family of God.  When were we adopted into God’s family?  The moment we believed.  From that point on, we became heirs of all the promises as children of God—eternal life, fellowship with the Father, the promise of resurrection, the reward of reigning with Christ.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1:3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praise God because He adopted us</a:t>
            </a:r>
            <a:r>
              <a:rPr lang="en-US" sz="2400" b="1" dirty="0" smtClean="0">
                <a:effectLst>
                  <a:outerShdw blurRad="38100" dist="38100" dir="2700000" algn="tl">
                    <a:srgbClr val="000000">
                      <a:alpha val="43137"/>
                    </a:srgbClr>
                  </a:outerShdw>
                </a:effectLst>
                <a:latin typeface="Cambria" pitchFamily="18" charset="0"/>
              </a:rPr>
              <a:t> (cont.)</a:t>
            </a:r>
            <a:r>
              <a:rPr lang="en-US" sz="2400" b="1" dirty="0" smtClean="0">
                <a:latin typeface="Cambria" pitchFamily="18" charset="0"/>
              </a:rPr>
              <a:t>.  Could we have resisted and walked away?  Not if we were chosen.  God’s irresistible working in our lives guaranteed the fulfillment of His sovereign plan for us.  Not because we’re special or unique, or because we somehow stood out above the crowd of fallen sinner, but by His sheer mercy God chose to save us.  </a:t>
            </a:r>
          </a:p>
          <a:p>
            <a:pPr indent="457200">
              <a:spcAft>
                <a:spcPts val="1200"/>
              </a:spcAft>
            </a:pPr>
            <a:r>
              <a:rPr lang="en-US" sz="2400" b="1" dirty="0" smtClean="0">
                <a:latin typeface="Cambria" pitchFamily="18" charset="0"/>
              </a:rPr>
              <a:t>If God chose us, couldn’t we be adopted without believing?  No, because we’re saved through faith—our personal, willing response to the gospel message.  If we do not believe, the salvation provided by God is not applied to us.  God’s sovereign choice in predestination and our personal responsibility to believe are two truths that run parallel to each other—two rails of the same railroad track.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1:3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praise God because He adopted us</a:t>
            </a:r>
            <a:r>
              <a:rPr lang="en-US" sz="2400" b="1" dirty="0" smtClean="0">
                <a:effectLst>
                  <a:outerShdw blurRad="38100" dist="38100" dir="2700000" algn="tl">
                    <a:srgbClr val="000000">
                      <a:alpha val="43137"/>
                    </a:srgbClr>
                  </a:outerShdw>
                </a:effectLst>
                <a:latin typeface="Cambria" pitchFamily="18" charset="0"/>
              </a:rPr>
              <a:t> (cont.)</a:t>
            </a:r>
            <a:r>
              <a:rPr lang="en-US" sz="2400" b="1" dirty="0" smtClean="0">
                <a:latin typeface="Cambria" pitchFamily="18" charset="0"/>
              </a:rPr>
              <a:t>.  Two parallel lines that never meet.  If we remove one or the other, if we move them closer together, or if we separate them, the train will careen into the ditch.  Both rails are essential for the truth to proceed.  </a:t>
            </a:r>
          </a:p>
          <a:p>
            <a:pPr indent="457200">
              <a:spcAft>
                <a:spcPts val="1200"/>
              </a:spcAft>
            </a:pPr>
            <a:r>
              <a:rPr lang="en-US" sz="2400" b="1" dirty="0" smtClean="0">
                <a:latin typeface="Cambria" pitchFamily="18" charset="0"/>
              </a:rPr>
              <a:t>From God’s limitless, heavenly perspective, everything is planned out.  Since we believe in an all-powerful, all-knowing God, how could it be otherwise?  However, we don’t know who will or will not believe, so our role is to share the gospel with as many people as we can and then trust God to do His convicting and saving work by His Spirit.  Our sharing should be winsome and appealing, but His work is sovereign and irresistible.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1:3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600" y="1219200"/>
            <a:ext cx="8610600" cy="5401479"/>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0" rIns="182880" bIns="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7</a:t>
            </a:r>
            <a:r>
              <a:rPr lang="en-US" sz="2700" i="1" dirty="0" smtClean="0">
                <a:latin typeface="Georgia" pitchFamily="18" charset="0"/>
              </a:rPr>
              <a:t>In him we have redemption through his blood, the forgiveness of sins, in accordance with the riches of God’s grace </a:t>
            </a:r>
            <a:r>
              <a:rPr lang="en-US" sz="2700" b="1" baseline="30000" dirty="0" smtClean="0">
                <a:effectLst>
                  <a:outerShdw blurRad="38100" dist="38100" dir="2700000" algn="tl">
                    <a:srgbClr val="000000">
                      <a:alpha val="43137"/>
                    </a:srgbClr>
                  </a:outerShdw>
                </a:effectLst>
                <a:latin typeface="Georgia" pitchFamily="18" charset="0"/>
              </a:rPr>
              <a:t>8</a:t>
            </a:r>
            <a:r>
              <a:rPr lang="en-US" sz="2700" i="1" dirty="0" smtClean="0">
                <a:latin typeface="Georgia" pitchFamily="18" charset="0"/>
              </a:rPr>
              <a:t>that he lavished on us. With all wisdom and understanding, </a:t>
            </a:r>
            <a:r>
              <a:rPr lang="en-US" sz="2700" b="1" baseline="30000" dirty="0" smtClean="0">
                <a:effectLst>
                  <a:outerShdw blurRad="38100" dist="38100" dir="2700000" algn="tl">
                    <a:srgbClr val="000000">
                      <a:alpha val="43137"/>
                    </a:srgbClr>
                  </a:outerShdw>
                </a:effectLst>
                <a:latin typeface="Georgia" pitchFamily="18" charset="0"/>
              </a:rPr>
              <a:t>9</a:t>
            </a:r>
            <a:r>
              <a:rPr lang="en-US" sz="2700" i="1" dirty="0" smtClean="0">
                <a:latin typeface="Georgia" pitchFamily="18" charset="0"/>
              </a:rPr>
              <a:t>he made known to us the mystery of his will according to his good pleasure, which he purposed in Christ, </a:t>
            </a:r>
            <a:r>
              <a:rPr lang="en-US" sz="2700" b="1" baseline="30000" dirty="0" smtClean="0">
                <a:effectLst>
                  <a:outerShdw blurRad="38100" dist="38100" dir="2700000" algn="tl">
                    <a:srgbClr val="000000">
                      <a:alpha val="43137"/>
                    </a:srgbClr>
                  </a:outerShdw>
                </a:effectLst>
                <a:latin typeface="Georgia" pitchFamily="18" charset="0"/>
              </a:rPr>
              <a:t>10</a:t>
            </a:r>
            <a:r>
              <a:rPr lang="en-US" sz="2700" i="1" dirty="0" smtClean="0">
                <a:latin typeface="Georgia" pitchFamily="18" charset="0"/>
              </a:rPr>
              <a:t>to be put into effect when the times reach their fulfillment—to bring unity to all things in heaven and on earth under Christ.  </a:t>
            </a:r>
            <a:r>
              <a:rPr lang="en-US" sz="2700" b="1" baseline="30000" dirty="0" smtClean="0">
                <a:effectLst>
                  <a:outerShdw blurRad="38100" dist="38100" dir="2700000" algn="tl">
                    <a:srgbClr val="000000">
                      <a:alpha val="43137"/>
                    </a:srgbClr>
                  </a:outerShdw>
                </a:effectLst>
                <a:latin typeface="Georgia" pitchFamily="18" charset="0"/>
              </a:rPr>
              <a:t>11</a:t>
            </a:r>
            <a:r>
              <a:rPr lang="en-US" sz="2700" i="1" dirty="0" smtClean="0">
                <a:latin typeface="Georgia" pitchFamily="18" charset="0"/>
              </a:rPr>
              <a:t>In him we were also chosen, having been predestined according to the plan of him who works out everything in conformity with the purpose of his will, </a:t>
            </a:r>
            <a:r>
              <a:rPr lang="en-US" sz="2700" b="1" baseline="30000" dirty="0" smtClean="0">
                <a:effectLst>
                  <a:outerShdw blurRad="38100" dist="38100" dir="2700000" algn="tl">
                    <a:srgbClr val="000000">
                      <a:alpha val="43137"/>
                    </a:srgbClr>
                  </a:outerShdw>
                </a:effectLst>
                <a:latin typeface="Georgia" pitchFamily="18" charset="0"/>
              </a:rPr>
              <a:t>12</a:t>
            </a:r>
            <a:r>
              <a:rPr lang="en-US" sz="2700" i="1" dirty="0" smtClean="0">
                <a:latin typeface="Georgia" pitchFamily="18" charset="0"/>
              </a:rPr>
              <a:t>in order that we, who were the first to put our hope in Christ, might be for the praise of his glory.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1:7 – 12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a:hlinkClick r:id="" action="ppaction://noaction"/>
          </p:cNvPr>
          <p:cNvSpPr>
            <a:spLocks noChangeArrowheads="1"/>
          </p:cNvSpPr>
          <p:nvPr/>
        </p:nvSpPr>
        <p:spPr bwMode="auto">
          <a:xfrm>
            <a:off x="1149350" y="2078039"/>
            <a:ext cx="1993900" cy="457200"/>
          </a:xfrm>
          <a:prstGeom prst="actionButtonBlank">
            <a:avLst/>
          </a:prstGeom>
          <a:solidFill>
            <a:srgbClr val="D5B9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Mark</a:t>
            </a:r>
          </a:p>
        </p:txBody>
      </p:sp>
      <p:sp>
        <p:nvSpPr>
          <p:cNvPr id="6" name="AutoShape 5">
            <a:hlinkClick r:id="" action="ppaction://noaction"/>
          </p:cNvPr>
          <p:cNvSpPr>
            <a:spLocks noChangeArrowheads="1"/>
          </p:cNvSpPr>
          <p:nvPr/>
        </p:nvSpPr>
        <p:spPr bwMode="auto">
          <a:xfrm>
            <a:off x="3359150" y="1531939"/>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Ephesians</a:t>
            </a:r>
          </a:p>
        </p:txBody>
      </p:sp>
      <p:sp>
        <p:nvSpPr>
          <p:cNvPr id="7" name="AutoShape 6">
            <a:hlinkClick r:id="" action="ppaction://noaction"/>
          </p:cNvPr>
          <p:cNvSpPr>
            <a:spLocks noChangeArrowheads="1"/>
          </p:cNvSpPr>
          <p:nvPr/>
        </p:nvSpPr>
        <p:spPr bwMode="auto">
          <a:xfrm>
            <a:off x="5645152" y="2616200"/>
            <a:ext cx="2162175" cy="457200"/>
          </a:xfrm>
          <a:prstGeom prst="actionButtonBlank">
            <a:avLst/>
          </a:prstGeom>
          <a:solidFill>
            <a:srgbClr val="EADA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1 Peter</a:t>
            </a:r>
          </a:p>
        </p:txBody>
      </p:sp>
      <p:sp>
        <p:nvSpPr>
          <p:cNvPr id="8" name="AutoShape 7">
            <a:hlinkClick r:id="" action="ppaction://noaction"/>
          </p:cNvPr>
          <p:cNvSpPr>
            <a:spLocks noChangeArrowheads="1"/>
          </p:cNvSpPr>
          <p:nvPr/>
        </p:nvSpPr>
        <p:spPr bwMode="auto">
          <a:xfrm>
            <a:off x="1149350" y="2590801"/>
            <a:ext cx="1993900" cy="487363"/>
          </a:xfrm>
          <a:prstGeom prst="actionButtonBlank">
            <a:avLst/>
          </a:prstGeom>
          <a:solidFill>
            <a:srgbClr val="D5B9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Luke</a:t>
            </a:r>
          </a:p>
        </p:txBody>
      </p:sp>
      <p:sp>
        <p:nvSpPr>
          <p:cNvPr id="9" name="AutoShape 8">
            <a:hlinkClick r:id="" action="ppaction://noaction"/>
          </p:cNvPr>
          <p:cNvSpPr>
            <a:spLocks noChangeArrowheads="1"/>
          </p:cNvSpPr>
          <p:nvPr/>
        </p:nvSpPr>
        <p:spPr bwMode="auto">
          <a:xfrm>
            <a:off x="3359150" y="3157539"/>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1 Thessalonians</a:t>
            </a:r>
          </a:p>
        </p:txBody>
      </p:sp>
      <p:sp>
        <p:nvSpPr>
          <p:cNvPr id="10" name="AutoShape 9">
            <a:hlinkClick r:id="" action="ppaction://noaction"/>
          </p:cNvPr>
          <p:cNvSpPr>
            <a:spLocks noChangeArrowheads="1"/>
          </p:cNvSpPr>
          <p:nvPr/>
        </p:nvSpPr>
        <p:spPr bwMode="auto">
          <a:xfrm>
            <a:off x="5645152" y="3157539"/>
            <a:ext cx="2162175" cy="457200"/>
          </a:xfrm>
          <a:prstGeom prst="actionButtonBlank">
            <a:avLst/>
          </a:prstGeom>
          <a:solidFill>
            <a:srgbClr val="EADA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2 Peter</a:t>
            </a:r>
          </a:p>
        </p:txBody>
      </p:sp>
      <p:sp>
        <p:nvSpPr>
          <p:cNvPr id="11" name="AutoShape 10">
            <a:hlinkClick r:id="" action="ppaction://noaction"/>
          </p:cNvPr>
          <p:cNvSpPr>
            <a:spLocks noChangeArrowheads="1"/>
          </p:cNvSpPr>
          <p:nvPr/>
        </p:nvSpPr>
        <p:spPr bwMode="auto">
          <a:xfrm>
            <a:off x="1149350" y="3154363"/>
            <a:ext cx="1993900" cy="457200"/>
          </a:xfrm>
          <a:prstGeom prst="actionButtonBlank">
            <a:avLst/>
          </a:prstGeom>
          <a:solidFill>
            <a:srgbClr val="D5B9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John</a:t>
            </a:r>
          </a:p>
        </p:txBody>
      </p:sp>
      <p:sp>
        <p:nvSpPr>
          <p:cNvPr id="12" name="AutoShape 11">
            <a:hlinkClick r:id="" action="ppaction://noaction"/>
          </p:cNvPr>
          <p:cNvSpPr>
            <a:spLocks noChangeArrowheads="1"/>
          </p:cNvSpPr>
          <p:nvPr/>
        </p:nvSpPr>
        <p:spPr bwMode="auto">
          <a:xfrm>
            <a:off x="3359150" y="4241800"/>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1 Timothy</a:t>
            </a:r>
          </a:p>
        </p:txBody>
      </p:sp>
      <p:sp>
        <p:nvSpPr>
          <p:cNvPr id="13" name="AutoShape 13">
            <a:hlinkClick r:id="" action="ppaction://noaction"/>
          </p:cNvPr>
          <p:cNvSpPr>
            <a:spLocks noChangeArrowheads="1"/>
          </p:cNvSpPr>
          <p:nvPr/>
        </p:nvSpPr>
        <p:spPr bwMode="auto">
          <a:xfrm>
            <a:off x="1149350" y="3733800"/>
            <a:ext cx="1993900" cy="457200"/>
          </a:xfrm>
          <a:prstGeom prst="actionButtonBlank">
            <a:avLst/>
          </a:prstGeom>
          <a:solidFill>
            <a:srgbClr val="760B19"/>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solidFill>
                  <a:srgbClr val="FFFFFF"/>
                </a:solidFill>
                <a:latin typeface="Arial" charset="0"/>
                <a:ea typeface="ＭＳ Ｐゴシック" charset="-128"/>
              </a:rPr>
              <a:t>Acts</a:t>
            </a:r>
          </a:p>
        </p:txBody>
      </p:sp>
      <p:sp>
        <p:nvSpPr>
          <p:cNvPr id="14" name="AutoShape 14">
            <a:hlinkClick r:id="" action="ppaction://noaction"/>
          </p:cNvPr>
          <p:cNvSpPr>
            <a:spLocks noChangeArrowheads="1"/>
          </p:cNvSpPr>
          <p:nvPr/>
        </p:nvSpPr>
        <p:spPr bwMode="auto">
          <a:xfrm>
            <a:off x="3359150" y="4783139"/>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2 Timothy</a:t>
            </a:r>
          </a:p>
        </p:txBody>
      </p:sp>
      <p:sp>
        <p:nvSpPr>
          <p:cNvPr id="15" name="AutoShape 16">
            <a:hlinkClick r:id="" action="ppaction://noaction"/>
          </p:cNvPr>
          <p:cNvSpPr>
            <a:spLocks noChangeArrowheads="1"/>
          </p:cNvSpPr>
          <p:nvPr/>
        </p:nvSpPr>
        <p:spPr bwMode="auto">
          <a:xfrm>
            <a:off x="1149350" y="4800600"/>
            <a:ext cx="199390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Romans</a:t>
            </a:r>
          </a:p>
        </p:txBody>
      </p:sp>
      <p:sp>
        <p:nvSpPr>
          <p:cNvPr id="16" name="AutoShape 17">
            <a:hlinkClick r:id="" action="ppaction://noaction"/>
          </p:cNvPr>
          <p:cNvSpPr>
            <a:spLocks noChangeArrowheads="1"/>
          </p:cNvSpPr>
          <p:nvPr/>
        </p:nvSpPr>
        <p:spPr bwMode="auto">
          <a:xfrm>
            <a:off x="3359150" y="5326063"/>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Titus</a:t>
            </a:r>
          </a:p>
        </p:txBody>
      </p:sp>
      <p:sp>
        <p:nvSpPr>
          <p:cNvPr id="17" name="AutoShape 19">
            <a:hlinkClick r:id="" action="ppaction://noaction"/>
          </p:cNvPr>
          <p:cNvSpPr>
            <a:spLocks noChangeArrowheads="1"/>
          </p:cNvSpPr>
          <p:nvPr/>
        </p:nvSpPr>
        <p:spPr bwMode="auto">
          <a:xfrm>
            <a:off x="1149350" y="5334000"/>
            <a:ext cx="199390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1 Corinthians</a:t>
            </a:r>
          </a:p>
        </p:txBody>
      </p:sp>
      <p:sp>
        <p:nvSpPr>
          <p:cNvPr id="18" name="AutoShape 20">
            <a:hlinkClick r:id="" action="ppaction://noaction"/>
          </p:cNvPr>
          <p:cNvSpPr>
            <a:spLocks noChangeArrowheads="1"/>
          </p:cNvSpPr>
          <p:nvPr/>
        </p:nvSpPr>
        <p:spPr bwMode="auto">
          <a:xfrm>
            <a:off x="5638802" y="990600"/>
            <a:ext cx="2162175" cy="457200"/>
          </a:xfrm>
          <a:prstGeom prst="actionButtonBlank">
            <a:avLst/>
          </a:prstGeom>
          <a:solidFill>
            <a:srgbClr val="00B0F0">
              <a:alpha val="48000"/>
            </a:srgbClr>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Hebrews</a:t>
            </a:r>
          </a:p>
        </p:txBody>
      </p:sp>
      <p:sp>
        <p:nvSpPr>
          <p:cNvPr id="19" name="AutoShape 22">
            <a:hlinkClick r:id="" action="ppaction://noaction"/>
          </p:cNvPr>
          <p:cNvSpPr>
            <a:spLocks noChangeArrowheads="1"/>
          </p:cNvSpPr>
          <p:nvPr/>
        </p:nvSpPr>
        <p:spPr bwMode="auto">
          <a:xfrm>
            <a:off x="1149352" y="5867400"/>
            <a:ext cx="2009775"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2 Corinthians</a:t>
            </a:r>
          </a:p>
        </p:txBody>
      </p:sp>
      <p:sp>
        <p:nvSpPr>
          <p:cNvPr id="20" name="AutoShape 23">
            <a:hlinkClick r:id="" action="ppaction://noaction"/>
          </p:cNvPr>
          <p:cNvSpPr>
            <a:spLocks noChangeArrowheads="1"/>
          </p:cNvSpPr>
          <p:nvPr/>
        </p:nvSpPr>
        <p:spPr bwMode="auto">
          <a:xfrm>
            <a:off x="5645152" y="3700463"/>
            <a:ext cx="2162175" cy="457200"/>
          </a:xfrm>
          <a:prstGeom prst="actionButtonBlank">
            <a:avLst/>
          </a:prstGeom>
          <a:solidFill>
            <a:srgbClr val="EADA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1 John</a:t>
            </a:r>
          </a:p>
        </p:txBody>
      </p:sp>
      <p:sp>
        <p:nvSpPr>
          <p:cNvPr id="21" name="AutoShape 25">
            <a:hlinkClick r:id="" action="ppaction://noaction"/>
          </p:cNvPr>
          <p:cNvSpPr>
            <a:spLocks noChangeArrowheads="1"/>
          </p:cNvSpPr>
          <p:nvPr/>
        </p:nvSpPr>
        <p:spPr bwMode="auto">
          <a:xfrm>
            <a:off x="1149350" y="1524000"/>
            <a:ext cx="1993900" cy="457200"/>
          </a:xfrm>
          <a:prstGeom prst="actionButtonBlank">
            <a:avLst/>
          </a:prstGeom>
          <a:solidFill>
            <a:srgbClr val="D5B9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Matthew</a:t>
            </a:r>
          </a:p>
        </p:txBody>
      </p:sp>
      <p:sp>
        <p:nvSpPr>
          <p:cNvPr id="22" name="AutoShape 26">
            <a:hlinkClick r:id="" action="ppaction://noaction"/>
          </p:cNvPr>
          <p:cNvSpPr>
            <a:spLocks noChangeArrowheads="1"/>
          </p:cNvSpPr>
          <p:nvPr/>
        </p:nvSpPr>
        <p:spPr bwMode="auto">
          <a:xfrm>
            <a:off x="3359150" y="990600"/>
            <a:ext cx="205740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Galatians</a:t>
            </a:r>
          </a:p>
        </p:txBody>
      </p:sp>
      <p:sp>
        <p:nvSpPr>
          <p:cNvPr id="23" name="AutoShape 27">
            <a:hlinkClick r:id="" action="ppaction://noaction"/>
          </p:cNvPr>
          <p:cNvSpPr>
            <a:spLocks noChangeArrowheads="1"/>
          </p:cNvSpPr>
          <p:nvPr/>
        </p:nvSpPr>
        <p:spPr bwMode="auto">
          <a:xfrm>
            <a:off x="5645152" y="2074863"/>
            <a:ext cx="2162175" cy="457200"/>
          </a:xfrm>
          <a:prstGeom prst="actionButtonBlank">
            <a:avLst/>
          </a:prstGeom>
          <a:solidFill>
            <a:srgbClr val="EADA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James</a:t>
            </a:r>
          </a:p>
        </p:txBody>
      </p:sp>
      <p:sp>
        <p:nvSpPr>
          <p:cNvPr id="24" name="AutoShape 48">
            <a:hlinkClick r:id="" action="ppaction://noaction"/>
          </p:cNvPr>
          <p:cNvSpPr>
            <a:spLocks noChangeArrowheads="1"/>
          </p:cNvSpPr>
          <p:nvPr/>
        </p:nvSpPr>
        <p:spPr bwMode="auto">
          <a:xfrm>
            <a:off x="3359150" y="3700463"/>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2 Thessalonians</a:t>
            </a:r>
          </a:p>
        </p:txBody>
      </p:sp>
      <p:sp>
        <p:nvSpPr>
          <p:cNvPr id="25" name="AutoShape 49">
            <a:hlinkClick r:id="" action="ppaction://noaction"/>
          </p:cNvPr>
          <p:cNvSpPr>
            <a:spLocks noChangeArrowheads="1"/>
          </p:cNvSpPr>
          <p:nvPr/>
        </p:nvSpPr>
        <p:spPr bwMode="auto">
          <a:xfrm>
            <a:off x="3359150" y="2616200"/>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Colossians</a:t>
            </a:r>
          </a:p>
        </p:txBody>
      </p:sp>
      <p:sp>
        <p:nvSpPr>
          <p:cNvPr id="26" name="AutoShape 50">
            <a:hlinkClick r:id="" action="ppaction://noaction"/>
          </p:cNvPr>
          <p:cNvSpPr>
            <a:spLocks noChangeArrowheads="1"/>
          </p:cNvSpPr>
          <p:nvPr/>
        </p:nvSpPr>
        <p:spPr bwMode="auto">
          <a:xfrm>
            <a:off x="3359150" y="2074863"/>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Philippians</a:t>
            </a:r>
          </a:p>
        </p:txBody>
      </p:sp>
      <p:sp>
        <p:nvSpPr>
          <p:cNvPr id="27" name="AutoShape 58">
            <a:hlinkClick r:id="" action="ppaction://noaction"/>
          </p:cNvPr>
          <p:cNvSpPr>
            <a:spLocks noChangeArrowheads="1"/>
          </p:cNvSpPr>
          <p:nvPr/>
        </p:nvSpPr>
        <p:spPr bwMode="auto">
          <a:xfrm>
            <a:off x="1143002" y="990600"/>
            <a:ext cx="2016125" cy="457200"/>
          </a:xfrm>
          <a:prstGeom prst="actionButtonBlank">
            <a:avLst/>
          </a:prstGeom>
          <a:solidFill>
            <a:srgbClr val="760B19"/>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600" b="1" dirty="0">
                <a:solidFill>
                  <a:schemeClr val="bg1"/>
                </a:solidFill>
                <a:latin typeface="Arial" charset="0"/>
                <a:ea typeface="ＭＳ Ｐゴシック" charset="0"/>
              </a:rPr>
              <a:t>GOSPELS</a:t>
            </a:r>
            <a:endParaRPr lang="en-US" sz="1600" dirty="0">
              <a:solidFill>
                <a:schemeClr val="bg1"/>
              </a:solidFill>
              <a:latin typeface="Arial" charset="0"/>
              <a:ea typeface="ＭＳ Ｐゴシック" charset="0"/>
            </a:endParaRPr>
          </a:p>
        </p:txBody>
      </p:sp>
      <p:sp>
        <p:nvSpPr>
          <p:cNvPr id="28" name="AutoShape 59">
            <a:hlinkClick r:id="" action="ppaction://noaction"/>
          </p:cNvPr>
          <p:cNvSpPr>
            <a:spLocks noChangeArrowheads="1"/>
          </p:cNvSpPr>
          <p:nvPr/>
        </p:nvSpPr>
        <p:spPr bwMode="auto">
          <a:xfrm>
            <a:off x="1171575" y="4267200"/>
            <a:ext cx="1987550" cy="457200"/>
          </a:xfrm>
          <a:prstGeom prst="actionButtonBlank">
            <a:avLst/>
          </a:prstGeom>
          <a:solidFill>
            <a:srgbClr val="3B2E8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r>
              <a:rPr lang="en-US" sz="1600" b="1" dirty="0">
                <a:solidFill>
                  <a:schemeClr val="bg1"/>
                </a:solidFill>
              </a:rPr>
              <a:t>PAUL</a:t>
            </a:r>
            <a:r>
              <a:rPr lang="en-US" altLang="en-US" sz="1600" b="1" dirty="0">
                <a:solidFill>
                  <a:schemeClr val="bg1"/>
                </a:solidFill>
              </a:rPr>
              <a:t>’</a:t>
            </a:r>
            <a:r>
              <a:rPr lang="en-US" sz="1600" b="1" dirty="0">
                <a:solidFill>
                  <a:schemeClr val="bg1"/>
                </a:solidFill>
              </a:rPr>
              <a:t>S </a:t>
            </a:r>
            <a:r>
              <a:rPr lang="en-US" sz="1600" b="1" dirty="0" smtClean="0">
                <a:solidFill>
                  <a:schemeClr val="bg1"/>
                </a:solidFill>
              </a:rPr>
              <a:t> EPISTLES</a:t>
            </a:r>
            <a:endParaRPr lang="en-US" sz="1600" dirty="0">
              <a:solidFill>
                <a:schemeClr val="bg1"/>
              </a:solidFill>
            </a:endParaRPr>
          </a:p>
        </p:txBody>
      </p:sp>
      <p:sp>
        <p:nvSpPr>
          <p:cNvPr id="29" name="AutoShape 60">
            <a:hlinkClick r:id="" action="ppaction://noaction"/>
          </p:cNvPr>
          <p:cNvSpPr>
            <a:spLocks noChangeArrowheads="1"/>
          </p:cNvSpPr>
          <p:nvPr/>
        </p:nvSpPr>
        <p:spPr bwMode="auto">
          <a:xfrm>
            <a:off x="5638800" y="1524000"/>
            <a:ext cx="2171700" cy="457200"/>
          </a:xfrm>
          <a:prstGeom prst="actionButtonBlank">
            <a:avLst/>
          </a:prstGeom>
          <a:solidFill>
            <a:srgbClr val="C3974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600" b="1" dirty="0">
                <a:solidFill>
                  <a:schemeClr val="bg1"/>
                </a:solidFill>
                <a:latin typeface="Arial" charset="0"/>
                <a:ea typeface="ＭＳ Ｐゴシック" charset="0"/>
              </a:rPr>
              <a:t>GENERAL EPISTLES</a:t>
            </a:r>
            <a:endParaRPr lang="en-US" sz="1600" dirty="0">
              <a:solidFill>
                <a:schemeClr val="bg1"/>
              </a:solidFill>
              <a:latin typeface="Arial" charset="0"/>
              <a:ea typeface="ＭＳ Ｐゴシック" charset="0"/>
            </a:endParaRPr>
          </a:p>
        </p:txBody>
      </p:sp>
      <p:sp>
        <p:nvSpPr>
          <p:cNvPr id="30" name="AutoShape 61">
            <a:hlinkClick r:id="" action="ppaction://noaction"/>
          </p:cNvPr>
          <p:cNvSpPr>
            <a:spLocks noChangeArrowheads="1"/>
          </p:cNvSpPr>
          <p:nvPr/>
        </p:nvSpPr>
        <p:spPr bwMode="auto">
          <a:xfrm>
            <a:off x="5645152" y="5867400"/>
            <a:ext cx="2157413" cy="457200"/>
          </a:xfrm>
          <a:prstGeom prst="actionButtonBlank">
            <a:avLst/>
          </a:prstGeom>
          <a:solidFill>
            <a:srgbClr val="C3974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600" b="1" dirty="0">
                <a:solidFill>
                  <a:schemeClr val="bg1"/>
                </a:solidFill>
                <a:latin typeface="Arial" charset="0"/>
                <a:ea typeface="ＭＳ Ｐゴシック" charset="-128"/>
              </a:rPr>
              <a:t>REVELATION</a:t>
            </a:r>
          </a:p>
        </p:txBody>
      </p:sp>
      <p:sp>
        <p:nvSpPr>
          <p:cNvPr id="31" name="AutoShape 17">
            <a:hlinkClick r:id="" action="ppaction://noaction"/>
          </p:cNvPr>
          <p:cNvSpPr>
            <a:spLocks noChangeArrowheads="1"/>
          </p:cNvSpPr>
          <p:nvPr/>
        </p:nvSpPr>
        <p:spPr bwMode="auto">
          <a:xfrm>
            <a:off x="3359150" y="5867400"/>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Philemon</a:t>
            </a:r>
          </a:p>
        </p:txBody>
      </p:sp>
      <p:sp>
        <p:nvSpPr>
          <p:cNvPr id="32" name="AutoShape 23">
            <a:hlinkClick r:id="" action="ppaction://noaction"/>
          </p:cNvPr>
          <p:cNvSpPr>
            <a:spLocks noChangeArrowheads="1"/>
          </p:cNvSpPr>
          <p:nvPr/>
        </p:nvSpPr>
        <p:spPr bwMode="auto">
          <a:xfrm>
            <a:off x="5645152" y="4241800"/>
            <a:ext cx="2162175" cy="457200"/>
          </a:xfrm>
          <a:prstGeom prst="actionButtonBlank">
            <a:avLst/>
          </a:prstGeom>
          <a:solidFill>
            <a:srgbClr val="EADA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2 John</a:t>
            </a:r>
          </a:p>
        </p:txBody>
      </p:sp>
      <p:sp>
        <p:nvSpPr>
          <p:cNvPr id="33" name="AutoShape 23">
            <a:hlinkClick r:id="" action="ppaction://noaction"/>
          </p:cNvPr>
          <p:cNvSpPr>
            <a:spLocks noChangeArrowheads="1"/>
          </p:cNvSpPr>
          <p:nvPr/>
        </p:nvSpPr>
        <p:spPr bwMode="auto">
          <a:xfrm>
            <a:off x="5645152" y="4783139"/>
            <a:ext cx="2162175" cy="457200"/>
          </a:xfrm>
          <a:prstGeom prst="actionButtonBlank">
            <a:avLst/>
          </a:prstGeom>
          <a:solidFill>
            <a:srgbClr val="EADA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3 John</a:t>
            </a:r>
          </a:p>
        </p:txBody>
      </p:sp>
      <p:sp>
        <p:nvSpPr>
          <p:cNvPr id="34" name="AutoShape 23">
            <a:hlinkClick r:id="" action="ppaction://noaction"/>
          </p:cNvPr>
          <p:cNvSpPr>
            <a:spLocks noChangeArrowheads="1"/>
          </p:cNvSpPr>
          <p:nvPr/>
        </p:nvSpPr>
        <p:spPr bwMode="auto">
          <a:xfrm>
            <a:off x="5645152" y="5326063"/>
            <a:ext cx="2162175" cy="457200"/>
          </a:xfrm>
          <a:prstGeom prst="actionButtonBlank">
            <a:avLst/>
          </a:prstGeom>
          <a:solidFill>
            <a:srgbClr val="EADABA"/>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Jude</a:t>
            </a:r>
          </a:p>
        </p:txBody>
      </p:sp>
      <p:sp>
        <p:nvSpPr>
          <p:cNvPr id="36" name="TextBox 35"/>
          <p:cNvSpPr txBox="1"/>
          <p:nvPr/>
        </p:nvSpPr>
        <p:spPr>
          <a:xfrm>
            <a:off x="1143000" y="241310"/>
            <a:ext cx="66294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chorCtr="0">
            <a:spAutoFit/>
          </a:bodyPr>
          <a:lstStyle/>
          <a:p>
            <a:pPr algn="ctr"/>
            <a:r>
              <a:rPr lang="en-US" sz="2800" b="1" dirty="0" smtClean="0">
                <a:effectLst>
                  <a:outerShdw blurRad="38100" dist="38100" dir="2700000" algn="tl">
                    <a:srgbClr val="000000">
                      <a:alpha val="43137"/>
                    </a:srgbClr>
                  </a:outerShdw>
                </a:effectLst>
                <a:latin typeface="Britannic Bold" pitchFamily="34" charset="0"/>
              </a:rPr>
              <a:t>NEW  TESTAMENT</a:t>
            </a:r>
            <a:endParaRPr lang="en-US" sz="2800" b="1" dirty="0">
              <a:effectLst>
                <a:outerShdw blurRad="38100" dist="38100" dir="2700000" algn="tl">
                  <a:srgbClr val="000000">
                    <a:alpha val="43137"/>
                  </a:srgbClr>
                </a:outerShdw>
              </a:effectLst>
              <a:latin typeface="Britannic Bold" pitchFamily="34" charset="0"/>
            </a:endParaRPr>
          </a:p>
        </p:txBody>
      </p:sp>
      <p:sp>
        <p:nvSpPr>
          <p:cNvPr id="35" name="AutoShape 5">
            <a:hlinkClick r:id="" action="ppaction://noaction"/>
          </p:cNvPr>
          <p:cNvSpPr>
            <a:spLocks noChangeArrowheads="1"/>
          </p:cNvSpPr>
          <p:nvPr/>
        </p:nvSpPr>
        <p:spPr bwMode="auto">
          <a:xfrm>
            <a:off x="3352800" y="1524000"/>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Ephesians</a:t>
            </a:r>
          </a:p>
        </p:txBody>
      </p:sp>
      <p:sp>
        <p:nvSpPr>
          <p:cNvPr id="37" name="AutoShape 16">
            <a:hlinkClick r:id="" action="ppaction://noaction"/>
          </p:cNvPr>
          <p:cNvSpPr>
            <a:spLocks noChangeArrowheads="1"/>
          </p:cNvSpPr>
          <p:nvPr/>
        </p:nvSpPr>
        <p:spPr bwMode="auto">
          <a:xfrm>
            <a:off x="1143000" y="4800600"/>
            <a:ext cx="199390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Romans</a:t>
            </a:r>
          </a:p>
        </p:txBody>
      </p:sp>
      <p:sp>
        <p:nvSpPr>
          <p:cNvPr id="38" name="AutoShape 19">
            <a:hlinkClick r:id="" action="ppaction://noaction"/>
          </p:cNvPr>
          <p:cNvSpPr>
            <a:spLocks noChangeArrowheads="1"/>
          </p:cNvSpPr>
          <p:nvPr/>
        </p:nvSpPr>
        <p:spPr bwMode="auto">
          <a:xfrm>
            <a:off x="1143000" y="5334000"/>
            <a:ext cx="199390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dirty="0">
                <a:latin typeface="Arial" charset="0"/>
                <a:ea typeface="ＭＳ Ｐゴシック" charset="-128"/>
              </a:rPr>
              <a:t>1 Corinthians</a:t>
            </a:r>
          </a:p>
        </p:txBody>
      </p:sp>
      <p:sp>
        <p:nvSpPr>
          <p:cNvPr id="39" name="AutoShape 26">
            <a:hlinkClick r:id="" action="ppaction://noaction"/>
          </p:cNvPr>
          <p:cNvSpPr>
            <a:spLocks noChangeArrowheads="1"/>
          </p:cNvSpPr>
          <p:nvPr/>
        </p:nvSpPr>
        <p:spPr bwMode="auto">
          <a:xfrm>
            <a:off x="3352800" y="990600"/>
            <a:ext cx="205740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Galatians</a:t>
            </a:r>
          </a:p>
        </p:txBody>
      </p:sp>
      <p:sp>
        <p:nvSpPr>
          <p:cNvPr id="40" name="AutoShape 49">
            <a:hlinkClick r:id="" action="ppaction://noaction"/>
          </p:cNvPr>
          <p:cNvSpPr>
            <a:spLocks noChangeArrowheads="1"/>
          </p:cNvSpPr>
          <p:nvPr/>
        </p:nvSpPr>
        <p:spPr bwMode="auto">
          <a:xfrm>
            <a:off x="3352800" y="2590800"/>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Colossians</a:t>
            </a:r>
          </a:p>
        </p:txBody>
      </p:sp>
      <p:sp>
        <p:nvSpPr>
          <p:cNvPr id="41" name="AutoShape 50">
            <a:hlinkClick r:id="" action="ppaction://noaction"/>
          </p:cNvPr>
          <p:cNvSpPr>
            <a:spLocks noChangeArrowheads="1"/>
          </p:cNvSpPr>
          <p:nvPr/>
        </p:nvSpPr>
        <p:spPr bwMode="auto">
          <a:xfrm>
            <a:off x="3352800" y="2057400"/>
            <a:ext cx="2051050" cy="457200"/>
          </a:xfrm>
          <a:prstGeom prst="actionButtonBlank">
            <a:avLst/>
          </a:prstGeom>
          <a:solidFill>
            <a:srgbClr val="CBCBE1"/>
          </a:solidFill>
          <a:ln w="9525">
            <a:solidFill>
              <a:schemeClr val="tx1"/>
            </a:solidFill>
            <a:miter lim="800000"/>
            <a:headEnd/>
            <a:tailEnd/>
          </a:ln>
          <a:effectLst>
            <a:outerShdw dist="38100" dir="2700000" rotWithShape="0">
              <a:srgbClr val="808080">
                <a:alpha val="42998"/>
              </a:srgbClr>
            </a:outerShdw>
          </a:effectLst>
        </p:spPr>
        <p:txBody>
          <a:bodyPr wrap="none" anchor="ctr"/>
          <a:lstStyle/>
          <a:p>
            <a:pPr algn="ctr" eaLnBrk="0" hangingPunct="0">
              <a:defRPr/>
            </a:pPr>
            <a:r>
              <a:rPr lang="en-US" sz="1800" b="1" dirty="0">
                <a:effectLst>
                  <a:outerShdw blurRad="38100" dist="38100" dir="2700000" algn="tl">
                    <a:srgbClr val="000000">
                      <a:alpha val="43137"/>
                    </a:srgbClr>
                  </a:outerShdw>
                </a:effectLst>
                <a:latin typeface="Arial" charset="0"/>
                <a:ea typeface="ＭＳ Ｐゴシック" charset="-128"/>
              </a:rPr>
              <a:t>Philippians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anim calcmode="lin" valueType="num">
                                      <p:cBhvr>
                                        <p:cTn id="8" dur="2000" fill="hold"/>
                                        <p:tgtEl>
                                          <p:spTgt spid="35"/>
                                        </p:tgtEl>
                                        <p:attrNameLst>
                                          <p:attrName>ppt_w</p:attrName>
                                        </p:attrNameLst>
                                      </p:cBhvr>
                                      <p:tavLst>
                                        <p:tav tm="0" fmla="#ppt_w*sin(2.5*pi*$)">
                                          <p:val>
                                            <p:fltVal val="0"/>
                                          </p:val>
                                        </p:tav>
                                        <p:tav tm="100000">
                                          <p:val>
                                            <p:fltVal val="1"/>
                                          </p:val>
                                        </p:tav>
                                      </p:tavLst>
                                    </p:anim>
                                    <p:anim calcmode="lin" valueType="num">
                                      <p:cBhvr>
                                        <p:cTn id="9" dur="20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Ephesians 1:7</a:t>
            </a:r>
            <a:r>
              <a:rPr lang="en-US" sz="2400" b="1" dirty="0" smtClean="0">
                <a:latin typeface="Cambria" pitchFamily="18" charset="0"/>
              </a:rPr>
              <a:t> makes a seamless transition from the work of God the Father to the work of God the Son, through whom God implemented His plan.  Here Paul includes five more reasons to give God our praise.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FOURTH</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praise God because He redeemed us</a:t>
            </a:r>
            <a:r>
              <a:rPr lang="en-US" sz="2400" b="1" dirty="0" smtClean="0">
                <a:effectLst>
                  <a:outerShdw blurRad="38100" dist="38100" dir="2700000" algn="tl">
                    <a:srgbClr val="000000">
                      <a:alpha val="43137"/>
                    </a:srgbClr>
                  </a:outerShdw>
                </a:effectLst>
                <a:latin typeface="Cambria" pitchFamily="18" charset="0"/>
              </a:rPr>
              <a:t> (1:7)</a:t>
            </a:r>
            <a:r>
              <a:rPr lang="en-US" sz="2400" b="1" dirty="0" smtClean="0">
                <a:latin typeface="Cambria" pitchFamily="18" charset="0"/>
              </a:rPr>
              <a:t>. The word redemption describes the act of purchasing from bondage by paying a price.  That is, the purchasing from bondage in order to release one from his or her former compulsions and servitude.  God has redeemed believers, setting them from the shackles of sin.  In order to do so, however, a price had to be paid.  How did He do it?  Not with silver or gold, but with the precious blood of His own Son, Jesus Christ (</a:t>
            </a:r>
            <a:r>
              <a:rPr lang="en-US" sz="2400" b="1" dirty="0" smtClean="0">
                <a:effectLst>
                  <a:outerShdw blurRad="38100" dist="38100" dir="2700000" algn="tl">
                    <a:srgbClr val="000000">
                      <a:alpha val="43137"/>
                    </a:srgbClr>
                  </a:outerShdw>
                </a:effectLst>
                <a:latin typeface="Cambria" pitchFamily="18" charset="0"/>
              </a:rPr>
              <a:t>1Peter 1:18-19</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1:7 – 12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FIFTH</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praise God because He forgave us</a:t>
            </a:r>
            <a:r>
              <a:rPr lang="en-US" sz="2400" b="1" dirty="0" smtClean="0">
                <a:effectLst>
                  <a:outerShdw blurRad="38100" dist="38100" dir="2700000" algn="tl">
                    <a:srgbClr val="000000">
                      <a:alpha val="43137"/>
                    </a:srgbClr>
                  </a:outerShdw>
                </a:effectLst>
                <a:latin typeface="Cambria" pitchFamily="18" charset="0"/>
              </a:rPr>
              <a:t> (1:7)</a:t>
            </a:r>
            <a:r>
              <a:rPr lang="en-US" sz="2400" b="1" dirty="0" smtClean="0">
                <a:latin typeface="Cambria" pitchFamily="18" charset="0"/>
              </a:rPr>
              <a:t>.  Not only redeemed, but our debt has been canceled by the infinite riches of His grace.  This means that He no longer holds any of our transgressions against us—past, present, or future.  As the psalmist says, “As far as the east is from the west, so far has He removed our transgressions from us” (</a:t>
            </a:r>
            <a:r>
              <a:rPr lang="en-US" sz="2400" b="1" dirty="0" smtClean="0">
                <a:effectLst>
                  <a:outerShdw blurRad="38100" dist="38100" dir="2700000" algn="tl">
                    <a:srgbClr val="000000">
                      <a:alpha val="43137"/>
                    </a:srgbClr>
                  </a:outerShdw>
                </a:effectLst>
                <a:latin typeface="Cambria" pitchFamily="18" charset="0"/>
              </a:rPr>
              <a:t>Ps. 103:12</a:t>
            </a:r>
            <a:r>
              <a:rPr lang="en-US" sz="2400" b="1" dirty="0" smtClean="0">
                <a:latin typeface="Cambria" pitchFamily="18" charset="0"/>
              </a:rPr>
              <a:t>).</a:t>
            </a:r>
          </a:p>
          <a:p>
            <a:pPr indent="457200">
              <a:spcAft>
                <a:spcPts val="1200"/>
              </a:spcAft>
            </a:pPr>
            <a:r>
              <a:rPr lang="en-US" sz="2400" b="1" dirty="0" smtClean="0">
                <a:latin typeface="Cambria" pitchFamily="18" charset="0"/>
              </a:rPr>
              <a:t>Paul uses the word “trespass,” which indicates taking a false step or crossing the line—think of someone walking off the right path and trampling on forbidden land.  But even though “all of us like sheep have gone astray, each of us has turned to his own way” (</a:t>
            </a:r>
            <a:r>
              <a:rPr lang="en-US" sz="2400" b="1" dirty="0" smtClean="0">
                <a:effectLst>
                  <a:outerShdw blurRad="38100" dist="38100" dir="2700000" algn="tl">
                    <a:srgbClr val="000000">
                      <a:alpha val="43137"/>
                    </a:srgbClr>
                  </a:outerShdw>
                </a:effectLst>
                <a:latin typeface="Cambria" pitchFamily="18" charset="0"/>
              </a:rPr>
              <a:t>Isa 53:6</a:t>
            </a:r>
            <a:r>
              <a:rPr lang="en-US" sz="2400" b="1" dirty="0" smtClean="0">
                <a:latin typeface="Cambria" pitchFamily="18" charset="0"/>
              </a:rPr>
              <a:t>), God has placed all of our iniquities upon Christ, by whose death on the cross He forgave us of all our sins.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1:7 – 12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SIXTH</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praise God because He lavished His grace upon us</a:t>
            </a:r>
            <a:r>
              <a:rPr lang="en-US" sz="2400" b="1" dirty="0" smtClean="0">
                <a:effectLst>
                  <a:outerShdw blurRad="38100" dist="38100" dir="2700000" algn="tl">
                    <a:srgbClr val="000000">
                      <a:alpha val="43137"/>
                    </a:srgbClr>
                  </a:outerShdw>
                </a:effectLst>
                <a:latin typeface="Cambria" pitchFamily="18" charset="0"/>
              </a:rPr>
              <a:t> (1:7-8)</a:t>
            </a:r>
            <a:r>
              <a:rPr lang="en-US" sz="2400" b="1" dirty="0" smtClean="0">
                <a:latin typeface="Cambria" pitchFamily="18" charset="0"/>
              </a:rPr>
              <a:t>.  Grace means “getting something good that you don’t deserve.”  The truth is, we don’t deserve anything from God except condemnation and wrath; but because God has redeemed us and forgiven us, He is now in a position to grant us blessings we haven’t earned and could never earn.  </a:t>
            </a:r>
          </a:p>
          <a:p>
            <a:pPr indent="457200">
              <a:spcAft>
                <a:spcPts val="1200"/>
              </a:spcAft>
            </a:pPr>
            <a:r>
              <a:rPr lang="en-US" sz="2400" b="1" dirty="0" smtClean="0">
                <a:latin typeface="Cambria" pitchFamily="18" charset="0"/>
              </a:rPr>
              <a:t>Yet not only do we receive this priceless grace, but God has “lavished” His blessings upon us, as Christ Himself promised concerning the recipients of His salvation: “I came that they may have life, and have it more abundantly” (</a:t>
            </a:r>
            <a:r>
              <a:rPr lang="en-US" sz="2400" b="1" dirty="0" smtClean="0">
                <a:effectLst>
                  <a:outerShdw blurRad="38100" dist="38100" dir="2700000" algn="tl">
                    <a:srgbClr val="000000">
                      <a:alpha val="43137"/>
                    </a:srgbClr>
                  </a:outerShdw>
                </a:effectLst>
                <a:latin typeface="Cambria" pitchFamily="18" charset="0"/>
              </a:rPr>
              <a:t>John 10:10</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1:7 – 12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SEVENTH</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praise God because He made known the mystery of His will to us</a:t>
            </a:r>
            <a:r>
              <a:rPr lang="en-US" sz="2400" b="1" dirty="0" smtClean="0">
                <a:effectLst>
                  <a:outerShdw blurRad="38100" dist="38100" dir="2700000" algn="tl">
                    <a:srgbClr val="000000">
                      <a:alpha val="43137"/>
                    </a:srgbClr>
                  </a:outerShdw>
                </a:effectLst>
                <a:latin typeface="Cambria" pitchFamily="18" charset="0"/>
              </a:rPr>
              <a:t> (1:8-10)</a:t>
            </a:r>
            <a:r>
              <a:rPr lang="en-US" sz="2400" b="1" dirty="0" smtClean="0">
                <a:latin typeface="Cambria" pitchFamily="18" charset="0"/>
              </a:rPr>
              <a:t>.  The word “mystery” refers to a secret once concealed but now revealed.  It refers to the truths about God’s plan of redemption that had not been clearly revealed in the OT but have now been made manifest.  </a:t>
            </a:r>
          </a:p>
          <a:p>
            <a:pPr indent="457200">
              <a:spcAft>
                <a:spcPts val="1200"/>
              </a:spcAft>
            </a:pPr>
            <a:r>
              <a:rPr lang="en-US" sz="2400" b="1" dirty="0" smtClean="0">
                <a:latin typeface="Cambria" pitchFamily="18" charset="0"/>
              </a:rPr>
              <a:t>Frankly, God’s plan revealed in Jesus Christ caught most religious Jews off guard.  They were anticipating a great and mighty military victor who would overthrow Rome, rescue their people from all Gentile oppression, and restore the kingdom of Israel.  Though the Jews had a narrow, nationalistic understanding of the scope of redemption through the Messiah, God had planned to sum up “all things in Christ,” all authority in heaven and on earth (</a:t>
            </a:r>
            <a:r>
              <a:rPr lang="en-US" sz="2400" b="1" dirty="0" smtClean="0">
                <a:effectLst>
                  <a:outerShdw blurRad="38100" dist="38100" dir="2700000" algn="tl">
                    <a:srgbClr val="000000">
                      <a:alpha val="43137"/>
                    </a:srgbClr>
                  </a:outerShdw>
                </a:effectLst>
                <a:latin typeface="Cambria" pitchFamily="18" charset="0"/>
              </a:rPr>
              <a:t>Matt 28:18</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1:7 – 12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EIGHTH</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praise God because He provided an eternal inheritance for us</a:t>
            </a:r>
            <a:r>
              <a:rPr lang="en-US" sz="2400" b="1" dirty="0" smtClean="0">
                <a:effectLst>
                  <a:outerShdw blurRad="38100" dist="38100" dir="2700000" algn="tl">
                    <a:srgbClr val="000000">
                      <a:alpha val="43137"/>
                    </a:srgbClr>
                  </a:outerShdw>
                </a:effectLst>
                <a:latin typeface="Cambria" pitchFamily="18" charset="0"/>
              </a:rPr>
              <a:t> (1:10-12)</a:t>
            </a:r>
            <a:r>
              <a:rPr lang="en-US" sz="2400" b="1" dirty="0" smtClean="0">
                <a:latin typeface="Cambria" pitchFamily="18" charset="0"/>
              </a:rPr>
              <a:t>.  God has provided for believers an eternal, irrevocable inheritance grounded in His sovereign choice and predestined according to His will.  Due to our position in Christ, we are joint heirs with Him.  When He comes into His ultimate inheritance—His universal rule over all creation—we will reign with Him (</a:t>
            </a:r>
            <a:r>
              <a:rPr lang="en-US" sz="2400" b="1" dirty="0" smtClean="0">
                <a:effectLst>
                  <a:outerShdw blurRad="38100" dist="38100" dir="2700000" algn="tl">
                    <a:srgbClr val="000000">
                      <a:alpha val="43137"/>
                    </a:srgbClr>
                  </a:outerShdw>
                </a:effectLst>
                <a:latin typeface="Cambria" pitchFamily="18" charset="0"/>
              </a:rPr>
              <a:t>Rev 20:6</a:t>
            </a:r>
            <a:r>
              <a:rPr lang="en-US" sz="2400" b="1" dirty="0" smtClean="0">
                <a:latin typeface="Cambria" pitchFamily="18" charset="0"/>
              </a:rPr>
              <a:t>).  </a:t>
            </a:r>
          </a:p>
          <a:p>
            <a:pPr indent="457200">
              <a:spcAft>
                <a:spcPts val="1200"/>
              </a:spcAft>
            </a:pPr>
            <a:r>
              <a:rPr lang="en-US" sz="2400" b="1" dirty="0" smtClean="0">
                <a:latin typeface="Cambria" pitchFamily="18" charset="0"/>
              </a:rPr>
              <a:t>Those who have trusted in Christ not only receive spiritual blessing of forgiveness, reconciliation, and the indwelling Holy Spirit but also have the promise of heaven with Christ when we die (</a:t>
            </a:r>
            <a:r>
              <a:rPr lang="en-US" sz="2400" b="1" dirty="0" smtClean="0">
                <a:effectLst>
                  <a:outerShdw blurRad="38100" dist="38100" dir="2700000" algn="tl">
                    <a:srgbClr val="000000">
                      <a:alpha val="43137"/>
                    </a:srgbClr>
                  </a:outerShdw>
                </a:effectLst>
                <a:latin typeface="Cambria" pitchFamily="18" charset="0"/>
              </a:rPr>
              <a:t>2Cor 5:1-10</a:t>
            </a:r>
            <a:r>
              <a:rPr lang="en-US" sz="2400" b="1" dirty="0" smtClean="0">
                <a:latin typeface="Cambria" pitchFamily="18" charset="0"/>
              </a:rPr>
              <a:t>).  When He returns, we will be raised in new, glorified bodies to share with Him an eternal inheritance on a new earth (</a:t>
            </a:r>
            <a:r>
              <a:rPr lang="en-US" sz="2400" b="1" dirty="0" smtClean="0">
                <a:effectLst>
                  <a:outerShdw blurRad="38100" dist="38100" dir="2700000" algn="tl">
                    <a:srgbClr val="000000">
                      <a:alpha val="43137"/>
                    </a:srgbClr>
                  </a:outerShdw>
                </a:effectLst>
                <a:latin typeface="Cambria" pitchFamily="18" charset="0"/>
              </a:rPr>
              <a:t>1Thes 4:15-17</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1:7 – 12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293209"/>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13</a:t>
            </a:r>
            <a:r>
              <a:rPr lang="en-US" sz="2800" i="1" dirty="0" smtClean="0">
                <a:latin typeface="Georgia" pitchFamily="18" charset="0"/>
              </a:rPr>
              <a:t>And you also were included in Christ when you heard the message of truth, the gospel of your salvation. When you believed, you were marked in him with a seal, the promised Holy Spirit, </a:t>
            </a:r>
            <a:r>
              <a:rPr lang="en-US" sz="2800" b="1" baseline="30000" dirty="0" smtClean="0">
                <a:effectLst>
                  <a:outerShdw blurRad="38100" dist="38100" dir="2700000" algn="tl">
                    <a:srgbClr val="000000">
                      <a:alpha val="43137"/>
                    </a:srgbClr>
                  </a:outerShdw>
                </a:effectLst>
                <a:latin typeface="Georgia" pitchFamily="18" charset="0"/>
              </a:rPr>
              <a:t>14</a:t>
            </a:r>
            <a:r>
              <a:rPr lang="en-US" sz="2800" i="1" dirty="0" smtClean="0">
                <a:latin typeface="Georgia" pitchFamily="18" charset="0"/>
              </a:rPr>
              <a:t>who is a deposit guaranteeing our inheritance until the redemption of those who are God’s possession—to the praise of his glory.</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1:13 – 14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Just as the </a:t>
            </a:r>
            <a:r>
              <a:rPr lang="en-US" sz="2400" b="1" i="1" u="sng" dirty="0" smtClean="0">
                <a:latin typeface="Cambria" pitchFamily="18" charset="0"/>
              </a:rPr>
              <a:t>first</a:t>
            </a:r>
            <a:r>
              <a:rPr lang="en-US" sz="2400" b="1" dirty="0" smtClean="0">
                <a:latin typeface="Cambria" pitchFamily="18" charset="0"/>
              </a:rPr>
              <a:t> three reasons to give God praise related to the work of God the Father, and the next five related to the blessing we have through God the Son, so the last two reasons relate to the work of God the Holy Spirit.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NINTH</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praise God because He sealed us by the Spirit</a:t>
            </a:r>
            <a:r>
              <a:rPr lang="en-US" sz="2400" b="1" dirty="0" smtClean="0">
                <a:effectLst>
                  <a:outerShdw blurRad="38100" dist="38100" dir="2700000" algn="tl">
                    <a:srgbClr val="000000">
                      <a:alpha val="43137"/>
                    </a:srgbClr>
                  </a:outerShdw>
                </a:effectLst>
                <a:latin typeface="Cambria" pitchFamily="18" charset="0"/>
              </a:rPr>
              <a:t> (1:13)</a:t>
            </a:r>
            <a:r>
              <a:rPr lang="en-US" sz="2400" b="1" dirty="0" smtClean="0">
                <a:latin typeface="Cambria" pitchFamily="18" charset="0"/>
              </a:rPr>
              <a:t>.  By sealing us, God marked us as His own—permanently and irreversibly.  The word “seal” means “to make something secure,” and the seal itself denotes ownership, approval, or closure.  That is, all those who have heard and believe—those who have placed their trust in Christ alone for salvation—have been permanently sealed.  This passage support the notion of “the eternal security of believers.”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1:7 – 12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NINTH</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praise God because He sealed us by the Spirit</a:t>
            </a:r>
            <a:r>
              <a:rPr lang="en-US" sz="2400" b="1" dirty="0" smtClean="0">
                <a:effectLst>
                  <a:outerShdw blurRad="38100" dist="38100" dir="2700000" algn="tl">
                    <a:srgbClr val="000000">
                      <a:alpha val="43137"/>
                    </a:srgbClr>
                  </a:outerShdw>
                </a:effectLst>
                <a:latin typeface="Cambria" pitchFamily="18" charset="0"/>
              </a:rPr>
              <a:t> (cont.)</a:t>
            </a:r>
            <a:r>
              <a:rPr lang="en-US" sz="2400" b="1" dirty="0" smtClean="0">
                <a:latin typeface="Cambria" pitchFamily="18" charset="0"/>
              </a:rPr>
              <a:t>.  Clearly, all those who have believed the gospel of salvation have been sealed.  The transaction is complete.  The Holy Spirit Himself is the promise.  Like a wedding band as a symbol of a husband’s fidelity to his wife, the Holy Spirit is the seal of God’s uncompromising faithfulness to all who believe.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TENTH</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praise God because He guaranteed our inheritance</a:t>
            </a:r>
            <a:r>
              <a:rPr lang="en-US" sz="2400" b="1" dirty="0" smtClean="0">
                <a:effectLst>
                  <a:outerShdw blurRad="38100" dist="38100" dir="2700000" algn="tl">
                    <a:srgbClr val="000000">
                      <a:alpha val="43137"/>
                    </a:srgbClr>
                  </a:outerShdw>
                </a:effectLst>
                <a:latin typeface="Cambria" pitchFamily="18" charset="0"/>
              </a:rPr>
              <a:t> (1:14)</a:t>
            </a:r>
            <a:r>
              <a:rPr lang="en-US" sz="2400" b="1" dirty="0" smtClean="0">
                <a:latin typeface="Cambria" pitchFamily="18" charset="0"/>
              </a:rPr>
              <a:t>.  This “pledge” refers to “the first installment with a guarantee that the rest would follow.”  The “pledge,” or down payment, refers specifically to the presence of the Holy Spirit, who indwells believers.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1:7 – 12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TENTH</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praise God because He guaranteed our inheritance</a:t>
            </a:r>
            <a:r>
              <a:rPr lang="en-US" sz="2400" b="1" dirty="0" smtClean="0">
                <a:effectLst>
                  <a:outerShdw blurRad="38100" dist="38100" dir="2700000" algn="tl">
                    <a:srgbClr val="000000">
                      <a:alpha val="43137"/>
                    </a:srgbClr>
                  </a:outerShdw>
                </a:effectLst>
                <a:latin typeface="Cambria" pitchFamily="18" charset="0"/>
              </a:rPr>
              <a:t> (cont.)</a:t>
            </a:r>
            <a:r>
              <a:rPr lang="en-US" sz="2400" b="1" dirty="0" smtClean="0">
                <a:latin typeface="Cambria" pitchFamily="18" charset="0"/>
              </a:rPr>
              <a:t>.  We have the Spirit now, and He convicts us (</a:t>
            </a:r>
            <a:r>
              <a:rPr lang="en-US" sz="2400" b="1" dirty="0" smtClean="0">
                <a:effectLst>
                  <a:outerShdw blurRad="38100" dist="38100" dir="2700000" algn="tl">
                    <a:srgbClr val="000000">
                      <a:alpha val="43137"/>
                    </a:srgbClr>
                  </a:outerShdw>
                </a:effectLst>
                <a:latin typeface="Cambria" pitchFamily="18" charset="0"/>
              </a:rPr>
              <a:t>John 16:8</a:t>
            </a:r>
            <a:r>
              <a:rPr lang="en-US" sz="2400" b="1" dirty="0" smtClean="0">
                <a:latin typeface="Cambria" pitchFamily="18" charset="0"/>
              </a:rPr>
              <a:t>), comforts us (</a:t>
            </a:r>
            <a:r>
              <a:rPr lang="en-US" sz="2400" b="1" dirty="0" smtClean="0">
                <a:effectLst>
                  <a:outerShdw blurRad="38100" dist="38100" dir="2700000" algn="tl">
                    <a:srgbClr val="000000">
                      <a:alpha val="43137"/>
                    </a:srgbClr>
                  </a:outerShdw>
                </a:effectLst>
                <a:latin typeface="Cambria" pitchFamily="18" charset="0"/>
              </a:rPr>
              <a:t>Acts 9:31</a:t>
            </a:r>
            <a:r>
              <a:rPr lang="en-US" sz="2400" b="1" dirty="0" smtClean="0">
                <a:latin typeface="Cambria" pitchFamily="18" charset="0"/>
              </a:rPr>
              <a:t>), strengthens us to experience Christ’s powerful presence (</a:t>
            </a:r>
            <a:r>
              <a:rPr lang="en-US" sz="2400" b="1" dirty="0" smtClean="0">
                <a:effectLst>
                  <a:outerShdw blurRad="38100" dist="38100" dir="2700000" algn="tl">
                    <a:srgbClr val="000000">
                      <a:alpha val="43137"/>
                    </a:srgbClr>
                  </a:outerShdw>
                </a:effectLst>
                <a:latin typeface="Cambria" pitchFamily="18" charset="0"/>
              </a:rPr>
              <a:t>Eph 3:16</a:t>
            </a:r>
            <a:r>
              <a:rPr lang="en-US" sz="2400" b="1" dirty="0" smtClean="0">
                <a:latin typeface="Cambria" pitchFamily="18" charset="0"/>
              </a:rPr>
              <a:t>), and assures us that we are God’s children (</a:t>
            </a:r>
            <a:r>
              <a:rPr lang="en-US" sz="2400" b="1" dirty="0" smtClean="0">
                <a:effectLst>
                  <a:outerShdw blurRad="38100" dist="38100" dir="2700000" algn="tl">
                    <a:srgbClr val="000000">
                      <a:alpha val="43137"/>
                    </a:srgbClr>
                  </a:outerShdw>
                </a:effectLst>
                <a:latin typeface="Cambria" pitchFamily="18" charset="0"/>
              </a:rPr>
              <a:t>Rom 8:16</a:t>
            </a:r>
            <a:r>
              <a:rPr lang="en-US" sz="2400" b="1" dirty="0" smtClean="0">
                <a:latin typeface="Cambria" pitchFamily="18" charset="0"/>
              </a:rPr>
              <a:t>). </a:t>
            </a:r>
          </a:p>
          <a:p>
            <a:pPr indent="457200">
              <a:spcAft>
                <a:spcPts val="1200"/>
              </a:spcAft>
            </a:pPr>
            <a:r>
              <a:rPr lang="en-US" sz="2400" b="1" dirty="0" smtClean="0">
                <a:latin typeface="Cambria" pitchFamily="18" charset="0"/>
              </a:rPr>
              <a:t>Even so, our current experience of the Spirit is merely a sneak preview of what’s coming.  The “redemption of God’s own possession” likely refers to the time when believers will receive the fullness of our inheritance as God’s children—the resurrection and glorification of our bodies.  When Christ returns, deceased believers will be raised up in new, glorified bodies, and those who are still alive will be transformed.  At that time the fullness of salvation will finally come.  God will honor what the Spirit has pledged.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1:7 – 12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002060">
            <a:alpha val="95000"/>
          </a:srgbClr>
        </a:solidFill>
        <a:effectLst/>
      </p:bgPr>
    </p:bg>
    <p:spTree>
      <p:nvGrpSpPr>
        <p:cNvPr id="1" name=""/>
        <p:cNvGrpSpPr/>
        <p:nvPr/>
      </p:nvGrpSpPr>
      <p:grpSpPr>
        <a:xfrm>
          <a:off x="0" y="0"/>
          <a:ext cx="0" cy="0"/>
          <a:chOff x="0" y="0"/>
          <a:chExt cx="0" cy="0"/>
        </a:xfrm>
      </p:grpSpPr>
      <p:sp>
        <p:nvSpPr>
          <p:cNvPr id="2" name="TextBox 1"/>
          <p:cNvSpPr txBox="1"/>
          <p:nvPr/>
        </p:nvSpPr>
        <p:spPr>
          <a:xfrm>
            <a:off x="990600" y="990600"/>
            <a:ext cx="7620000" cy="5478423"/>
          </a:xfrm>
          <a:prstGeom prst="rect">
            <a:avLst/>
          </a:prstGeom>
          <a:noFill/>
          <a:effectLst/>
        </p:spPr>
        <p:txBody>
          <a:bodyPr wrap="square" rtlCol="0">
            <a:spAutoFit/>
          </a:bodyPr>
          <a:lstStyle/>
          <a:p>
            <a:pPr marL="457200" indent="-457200">
              <a:spcAft>
                <a:spcPts val="1200"/>
              </a:spcAft>
              <a:buFont typeface="+mj-lt"/>
              <a:buAutoNum type="arabicPeriod"/>
            </a:pPr>
            <a:r>
              <a:rPr lang="en-US" sz="2600" b="1" dirty="0" smtClean="0">
                <a:solidFill>
                  <a:srgbClr val="FFFF00"/>
                </a:solidFill>
                <a:effectLst>
                  <a:outerShdw blurRad="38100" dist="38100" dir="2700000" algn="tl">
                    <a:srgbClr val="000000">
                      <a:alpha val="43137"/>
                    </a:srgbClr>
                  </a:outerShdw>
                </a:effectLst>
                <a:latin typeface="Cambria" pitchFamily="18" charset="0"/>
              </a:rPr>
              <a:t>God blessed us immensely.</a:t>
            </a:r>
          </a:p>
          <a:p>
            <a:pPr marL="457200" indent="-457200">
              <a:spcAft>
                <a:spcPts val="1200"/>
              </a:spcAft>
              <a:buFont typeface="+mj-lt"/>
              <a:buAutoNum type="arabicPeriod"/>
            </a:pPr>
            <a:r>
              <a:rPr lang="en-US" sz="2600" b="1" dirty="0" smtClean="0">
                <a:solidFill>
                  <a:srgbClr val="FFFF00"/>
                </a:solidFill>
                <a:effectLst>
                  <a:outerShdw blurRad="38100" dist="38100" dir="2700000" algn="tl">
                    <a:srgbClr val="000000">
                      <a:alpha val="43137"/>
                    </a:srgbClr>
                  </a:outerShdw>
                </a:effectLst>
                <a:latin typeface="Cambria" pitchFamily="18" charset="0"/>
              </a:rPr>
              <a:t>God chose us unconditionally.</a:t>
            </a:r>
          </a:p>
          <a:p>
            <a:pPr marL="457200" indent="-457200">
              <a:spcAft>
                <a:spcPts val="1200"/>
              </a:spcAft>
              <a:buFont typeface="+mj-lt"/>
              <a:buAutoNum type="arabicPeriod"/>
            </a:pPr>
            <a:r>
              <a:rPr lang="en-US" sz="2600" b="1" dirty="0" smtClean="0">
                <a:solidFill>
                  <a:srgbClr val="FFFF00"/>
                </a:solidFill>
                <a:effectLst>
                  <a:outerShdw blurRad="38100" dist="38100" dir="2700000" algn="tl">
                    <a:srgbClr val="000000">
                      <a:alpha val="43137"/>
                    </a:srgbClr>
                  </a:outerShdw>
                </a:effectLst>
                <a:latin typeface="Cambria" pitchFamily="18" charset="0"/>
              </a:rPr>
              <a:t>God adopted us adoringly.</a:t>
            </a:r>
          </a:p>
          <a:p>
            <a:pPr marL="457200" indent="-457200">
              <a:spcAft>
                <a:spcPts val="1200"/>
              </a:spcAft>
              <a:buFont typeface="+mj-lt"/>
              <a:buAutoNum type="arabicPeriod"/>
            </a:pPr>
            <a:r>
              <a:rPr lang="en-US" sz="2600" b="1" dirty="0" smtClean="0">
                <a:solidFill>
                  <a:srgbClr val="FFFF00"/>
                </a:solidFill>
                <a:effectLst>
                  <a:outerShdw blurRad="38100" dist="38100" dir="2700000" algn="tl">
                    <a:srgbClr val="000000">
                      <a:alpha val="43137"/>
                    </a:srgbClr>
                  </a:outerShdw>
                </a:effectLst>
                <a:latin typeface="Cambria" pitchFamily="18" charset="0"/>
              </a:rPr>
              <a:t>God redeemed us graciously.</a:t>
            </a:r>
          </a:p>
          <a:p>
            <a:pPr marL="457200" indent="-457200">
              <a:spcAft>
                <a:spcPts val="1200"/>
              </a:spcAft>
              <a:buFont typeface="+mj-lt"/>
              <a:buAutoNum type="arabicPeriod"/>
            </a:pPr>
            <a:r>
              <a:rPr lang="en-US" sz="2600" b="1" dirty="0" smtClean="0">
                <a:solidFill>
                  <a:srgbClr val="FFFF00"/>
                </a:solidFill>
                <a:effectLst>
                  <a:outerShdw blurRad="38100" dist="38100" dir="2700000" algn="tl">
                    <a:srgbClr val="000000">
                      <a:alpha val="43137"/>
                    </a:srgbClr>
                  </a:outerShdw>
                </a:effectLst>
                <a:latin typeface="Cambria" pitchFamily="18" charset="0"/>
              </a:rPr>
              <a:t>God forgave us completely.</a:t>
            </a:r>
          </a:p>
          <a:p>
            <a:pPr marL="457200" indent="-457200">
              <a:spcAft>
                <a:spcPts val="1200"/>
              </a:spcAft>
              <a:buFont typeface="+mj-lt"/>
              <a:buAutoNum type="arabicPeriod"/>
            </a:pPr>
            <a:r>
              <a:rPr lang="en-US" sz="2600" b="1" dirty="0" smtClean="0">
                <a:solidFill>
                  <a:srgbClr val="FFFF00"/>
                </a:solidFill>
                <a:effectLst>
                  <a:outerShdw blurRad="38100" dist="38100" dir="2700000" algn="tl">
                    <a:srgbClr val="000000">
                      <a:alpha val="43137"/>
                    </a:srgbClr>
                  </a:outerShdw>
                </a:effectLst>
                <a:latin typeface="Cambria" pitchFamily="18" charset="0"/>
              </a:rPr>
              <a:t>God showed grace to us lavishly.</a:t>
            </a:r>
          </a:p>
          <a:p>
            <a:pPr marL="457200" indent="-457200">
              <a:spcAft>
                <a:spcPts val="1200"/>
              </a:spcAft>
              <a:buFont typeface="+mj-lt"/>
              <a:buAutoNum type="arabicPeriod"/>
            </a:pPr>
            <a:r>
              <a:rPr lang="en-US" sz="2600" b="1" dirty="0" smtClean="0">
                <a:solidFill>
                  <a:srgbClr val="FFFF00"/>
                </a:solidFill>
                <a:effectLst>
                  <a:outerShdw blurRad="38100" dist="38100" dir="2700000" algn="tl">
                    <a:srgbClr val="000000">
                      <a:alpha val="43137"/>
                    </a:srgbClr>
                  </a:outerShdw>
                </a:effectLst>
                <a:latin typeface="Cambria" pitchFamily="18" charset="0"/>
              </a:rPr>
              <a:t>God revealed His mystery wisely.</a:t>
            </a:r>
          </a:p>
          <a:p>
            <a:pPr marL="457200" indent="-457200">
              <a:spcAft>
                <a:spcPts val="1200"/>
              </a:spcAft>
              <a:buFont typeface="+mj-lt"/>
              <a:buAutoNum type="arabicPeriod"/>
            </a:pPr>
            <a:r>
              <a:rPr lang="en-US" sz="2600" b="1" dirty="0" smtClean="0">
                <a:solidFill>
                  <a:srgbClr val="FFFF00"/>
                </a:solidFill>
                <a:effectLst>
                  <a:outerShdw blurRad="38100" dist="38100" dir="2700000" algn="tl">
                    <a:srgbClr val="000000">
                      <a:alpha val="43137"/>
                    </a:srgbClr>
                  </a:outerShdw>
                </a:effectLst>
                <a:latin typeface="Cambria" pitchFamily="18" charset="0"/>
              </a:rPr>
              <a:t>God granted us an inheritance eternally.</a:t>
            </a:r>
          </a:p>
          <a:p>
            <a:pPr marL="457200" indent="-457200">
              <a:spcAft>
                <a:spcPts val="1200"/>
              </a:spcAft>
              <a:buFont typeface="+mj-lt"/>
              <a:buAutoNum type="arabicPeriod"/>
            </a:pPr>
            <a:r>
              <a:rPr lang="en-US" sz="2600" b="1" dirty="0" smtClean="0">
                <a:solidFill>
                  <a:srgbClr val="FFFF00"/>
                </a:solidFill>
                <a:effectLst>
                  <a:outerShdw blurRad="38100" dist="38100" dir="2700000" algn="tl">
                    <a:srgbClr val="000000">
                      <a:alpha val="43137"/>
                    </a:srgbClr>
                  </a:outerShdw>
                </a:effectLst>
                <a:latin typeface="Cambria" pitchFamily="18" charset="0"/>
              </a:rPr>
              <a:t>God sealed us permanently.</a:t>
            </a:r>
          </a:p>
          <a:p>
            <a:pPr marL="457200" indent="-457200">
              <a:spcAft>
                <a:spcPts val="1200"/>
              </a:spcAft>
              <a:buFont typeface="+mj-lt"/>
              <a:buAutoNum type="arabicPeriod"/>
            </a:pPr>
            <a:r>
              <a:rPr lang="en-US" sz="2600" b="1" dirty="0" smtClean="0">
                <a:solidFill>
                  <a:srgbClr val="FFFF00"/>
                </a:solidFill>
                <a:effectLst>
                  <a:outerShdw blurRad="38100" dist="38100" dir="2700000" algn="tl">
                    <a:srgbClr val="000000">
                      <a:alpha val="43137"/>
                    </a:srgbClr>
                  </a:outerShdw>
                </a:effectLst>
                <a:latin typeface="Cambria" pitchFamily="18" charset="0"/>
              </a:rPr>
              <a:t> God guaranteed our salvation personally.  </a:t>
            </a:r>
          </a:p>
        </p:txBody>
      </p:sp>
      <p:sp>
        <p:nvSpPr>
          <p:cNvPr id="3" name="TextBox 2"/>
          <p:cNvSpPr txBox="1"/>
          <p:nvPr/>
        </p:nvSpPr>
        <p:spPr>
          <a:xfrm>
            <a:off x="304800" y="228600"/>
            <a:ext cx="8534400" cy="523220"/>
          </a:xfrm>
          <a:prstGeom prst="rect">
            <a:avLst/>
          </a:prstGeom>
          <a:noFill/>
          <a:effectLst/>
        </p:spPr>
        <p:txBody>
          <a:bodyPr wrap="square" rtlCol="0">
            <a:spAutoFit/>
          </a:bodyPr>
          <a:lstStyle/>
          <a:p>
            <a:pPr algn="ctr">
              <a:spcAft>
                <a:spcPts val="600"/>
              </a:spcAft>
            </a:pPr>
            <a:r>
              <a:rPr lang="en-US" sz="2800" b="1" dirty="0" smtClean="0">
                <a:solidFill>
                  <a:schemeClr val="bg1"/>
                </a:solidFill>
                <a:effectLst>
                  <a:outerShdw blurRad="38100" dist="38100" dir="2700000" algn="tl">
                    <a:srgbClr val="000000">
                      <a:alpha val="43137"/>
                    </a:srgbClr>
                  </a:outerShdw>
                </a:effectLst>
                <a:latin typeface="Bodoni MT Black" pitchFamily="18" charset="0"/>
              </a:rPr>
              <a:t>Paul’s Top Ten Reasons to Give God Praise</a:t>
            </a:r>
            <a:endParaRPr lang="en-US" sz="2800" b="1" dirty="0" smtClean="0">
              <a:solidFill>
                <a:schemeClr val="bg1"/>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1000"/>
                                        <p:tgtEl>
                                          <p:spTgt spid="2">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200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1000"/>
                                        <p:tgtEl>
                                          <p:spTgt spid="2">
                                            <p:txEl>
                                              <p:pRg st="2" end="2"/>
                                            </p:txEl>
                                          </p:spTgt>
                                        </p:tgtEl>
                                      </p:cBhvr>
                                    </p:animEffect>
                                  </p:childTnLst>
                                </p:cTn>
                              </p:par>
                            </p:childTnLst>
                          </p:cTn>
                        </p:par>
                        <p:par>
                          <p:cTn id="22" fill="hold">
                            <p:stCondLst>
                              <p:cond delay="1000"/>
                            </p:stCondLst>
                            <p:childTnLst>
                              <p:par>
                                <p:cTn id="23" presetID="22" presetClass="entr" presetSubtype="8" fill="hold" nodeType="afterEffect">
                                  <p:stCondLst>
                                    <p:cond delay="200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left)">
                                      <p:cBhvr>
                                        <p:cTn id="25" dur="10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left)">
                                      <p:cBhvr>
                                        <p:cTn id="30" dur="1000"/>
                                        <p:tgtEl>
                                          <p:spTgt spid="2">
                                            <p:txEl>
                                              <p:pRg st="4" end="4"/>
                                            </p:txEl>
                                          </p:spTgt>
                                        </p:tgtEl>
                                      </p:cBhvr>
                                    </p:animEffect>
                                  </p:childTnLst>
                                </p:cTn>
                              </p:par>
                            </p:childTnLst>
                          </p:cTn>
                        </p:par>
                        <p:par>
                          <p:cTn id="31" fill="hold">
                            <p:stCondLst>
                              <p:cond delay="1000"/>
                            </p:stCondLst>
                            <p:childTnLst>
                              <p:par>
                                <p:cTn id="32" presetID="22" presetClass="entr" presetSubtype="8" fill="hold" nodeType="afterEffect">
                                  <p:stCondLst>
                                    <p:cond delay="200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wipe(left)">
                                      <p:cBhvr>
                                        <p:cTn id="34" dur="1000"/>
                                        <p:tgtEl>
                                          <p:spTgt spid="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wipe(left)">
                                      <p:cBhvr>
                                        <p:cTn id="39" dur="1000"/>
                                        <p:tgtEl>
                                          <p:spTgt spid="2">
                                            <p:txEl>
                                              <p:pRg st="6" end="6"/>
                                            </p:txEl>
                                          </p:spTgt>
                                        </p:tgtEl>
                                      </p:cBhvr>
                                    </p:animEffect>
                                  </p:childTnLst>
                                </p:cTn>
                              </p:par>
                            </p:childTnLst>
                          </p:cTn>
                        </p:par>
                        <p:par>
                          <p:cTn id="40" fill="hold">
                            <p:stCondLst>
                              <p:cond delay="1000"/>
                            </p:stCondLst>
                            <p:childTnLst>
                              <p:par>
                                <p:cTn id="41" presetID="22" presetClass="entr" presetSubtype="8" fill="hold" nodeType="afterEffect">
                                  <p:stCondLst>
                                    <p:cond delay="200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wipe(left)">
                                      <p:cBhvr>
                                        <p:cTn id="43" dur="1000"/>
                                        <p:tgtEl>
                                          <p:spTgt spid="2">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wipe(left)">
                                      <p:cBhvr>
                                        <p:cTn id="48" dur="1000"/>
                                        <p:tgtEl>
                                          <p:spTgt spid="2">
                                            <p:txEl>
                                              <p:pRg st="8" end="8"/>
                                            </p:txEl>
                                          </p:spTgt>
                                        </p:tgtEl>
                                      </p:cBhvr>
                                    </p:animEffect>
                                  </p:childTnLst>
                                </p:cTn>
                              </p:par>
                            </p:childTnLst>
                          </p:cTn>
                        </p:par>
                        <p:par>
                          <p:cTn id="49" fill="hold">
                            <p:stCondLst>
                              <p:cond delay="1000"/>
                            </p:stCondLst>
                            <p:childTnLst>
                              <p:par>
                                <p:cTn id="50" presetID="22" presetClass="entr" presetSubtype="8" fill="hold" nodeType="afterEffect">
                                  <p:stCondLst>
                                    <p:cond delay="200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50000"/>
          </a:srgbClr>
        </a:solidFill>
        <a:effectLst/>
      </p:bgPr>
    </p:bg>
    <p:spTree>
      <p:nvGrpSpPr>
        <p:cNvPr id="1" name=""/>
        <p:cNvGrpSpPr/>
        <p:nvPr/>
      </p:nvGrpSpPr>
      <p:grpSpPr>
        <a:xfrm>
          <a:off x="0" y="0"/>
          <a:ext cx="0" cy="0"/>
          <a:chOff x="0" y="0"/>
          <a:chExt cx="0" cy="0"/>
        </a:xfrm>
      </p:grpSpPr>
      <p:sp>
        <p:nvSpPr>
          <p:cNvPr id="3" name="TextBox 2"/>
          <p:cNvSpPr txBox="1"/>
          <p:nvPr/>
        </p:nvSpPr>
        <p:spPr>
          <a:xfrm>
            <a:off x="1524000" y="2152472"/>
            <a:ext cx="6172200" cy="2400657"/>
          </a:xfrm>
          <a:prstGeom prst="rect">
            <a:avLst/>
          </a:prstGeom>
          <a:solidFill>
            <a:srgbClr val="FFC000">
              <a:alpha val="50000"/>
            </a:srgbClr>
          </a:solidFill>
          <a:ln w="25400"/>
        </p:spPr>
        <p:style>
          <a:lnRef idx="2">
            <a:schemeClr val="dk1"/>
          </a:lnRef>
          <a:fillRef idx="1">
            <a:schemeClr val="lt1"/>
          </a:fillRef>
          <a:effectRef idx="0">
            <a:schemeClr val="dk1"/>
          </a:effectRef>
          <a:fontRef idx="minor">
            <a:schemeClr val="dk1"/>
          </a:fontRef>
        </p:style>
        <p:txBody>
          <a:bodyPr wrap="square" lIns="182880" tIns="91440" rIns="182880" bIns="91440" rtlCol="0" anchor="ctr" anchorCtr="0">
            <a:spAutoFit/>
            <a:scene3d>
              <a:camera prst="orthographicFront"/>
              <a:lightRig rig="threePt" dir="t"/>
            </a:scene3d>
            <a:sp3d extrusionH="57150">
              <a:bevelT w="38100" h="38100" prst="convex"/>
            </a:sp3d>
          </a:bodyPr>
          <a:lstStyle/>
          <a:p>
            <a:pPr algn="ctr"/>
            <a:r>
              <a:rPr lang="en-US" sz="4800" dirty="0" smtClean="0">
                <a:solidFill>
                  <a:srgbClr val="C00000"/>
                </a:solidFill>
                <a:latin typeface="Britannic Bold" pitchFamily="34" charset="0"/>
                <a:cs typeface="Avenir Book"/>
              </a:rPr>
              <a:t>INTRODUCTION</a:t>
            </a:r>
          </a:p>
          <a:p>
            <a:pPr algn="ctr"/>
            <a:r>
              <a:rPr lang="en-US" sz="4800" dirty="0" smtClean="0">
                <a:solidFill>
                  <a:srgbClr val="C00000"/>
                </a:solidFill>
                <a:latin typeface="Britannic Bold" pitchFamily="34" charset="0"/>
                <a:cs typeface="Avenir Book"/>
              </a:rPr>
              <a:t>and</a:t>
            </a:r>
          </a:p>
          <a:p>
            <a:pPr algn="ctr"/>
            <a:r>
              <a:rPr lang="en-US" sz="4800" dirty="0" smtClean="0">
                <a:solidFill>
                  <a:srgbClr val="C00000"/>
                </a:solidFill>
                <a:latin typeface="Britannic Bold" pitchFamily="34" charset="0"/>
                <a:cs typeface="Avenir Book"/>
              </a:rPr>
              <a:t>OVERVIEW</a:t>
            </a:r>
            <a:endParaRPr lang="en-US" sz="4800" dirty="0">
              <a:solidFill>
                <a:srgbClr val="C00000"/>
              </a:solidFill>
              <a:latin typeface="Britannic Bold" pitchFamily="34" charset="0"/>
              <a:cs typeface="Avenir Book"/>
            </a:endParaRP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 name="TextBox 2"/>
          <p:cNvSpPr txBox="1"/>
          <p:nvPr/>
        </p:nvSpPr>
        <p:spPr>
          <a:xfrm>
            <a:off x="914400" y="1676400"/>
            <a:ext cx="7467600" cy="2616101"/>
          </a:xfrm>
          <a:prstGeom prst="rect">
            <a:avLst/>
          </a:prstGeom>
          <a:noFill/>
        </p:spPr>
        <p:txBody>
          <a:bodyPr wrap="square" rtlCol="0">
            <a:spAutoFit/>
          </a:bodyPr>
          <a:lstStyle/>
          <a:p>
            <a:pPr algn="ctr">
              <a:spcAft>
                <a:spcPts val="1200"/>
              </a:spcAft>
            </a:pPr>
            <a:r>
              <a:rPr lang="en-US" sz="4800" b="1" dirty="0" smtClean="0">
                <a:solidFill>
                  <a:schemeClr val="bg1"/>
                </a:solidFill>
                <a:effectLst>
                  <a:outerShdw blurRad="38100" dist="38100" dir="2700000" algn="tl">
                    <a:srgbClr val="000000">
                      <a:alpha val="43137"/>
                    </a:srgbClr>
                  </a:outerShdw>
                </a:effectLst>
                <a:latin typeface="Cambria" pitchFamily="18" charset="0"/>
              </a:rPr>
              <a:t>No Bible Study</a:t>
            </a:r>
          </a:p>
          <a:p>
            <a:pPr algn="ctr">
              <a:spcAft>
                <a:spcPts val="1200"/>
              </a:spcAft>
            </a:pPr>
            <a:r>
              <a:rPr lang="en-US" sz="4800" b="1" dirty="0" smtClean="0">
                <a:solidFill>
                  <a:srgbClr val="FFFF00"/>
                </a:solidFill>
                <a:effectLst>
                  <a:outerShdw blurRad="38100" dist="38100" dir="2700000" algn="tl">
                    <a:srgbClr val="000000">
                      <a:alpha val="43137"/>
                    </a:srgbClr>
                  </a:outerShdw>
                </a:effectLst>
                <a:latin typeface="Cambria" pitchFamily="18" charset="0"/>
              </a:rPr>
              <a:t>Next Week – 4 May</a:t>
            </a:r>
          </a:p>
          <a:p>
            <a:pPr algn="ctr">
              <a:spcAft>
                <a:spcPts val="1200"/>
              </a:spcAft>
            </a:pPr>
            <a:r>
              <a:rPr lang="en-US" sz="4800" b="1" dirty="0" smtClean="0">
                <a:solidFill>
                  <a:schemeClr val="bg1"/>
                </a:solidFill>
                <a:effectLst>
                  <a:outerShdw blurRad="38100" dist="38100" dir="2700000" algn="tl">
                    <a:srgbClr val="000000">
                      <a:alpha val="43137"/>
                    </a:srgbClr>
                  </a:outerShdw>
                </a:effectLst>
                <a:latin typeface="Cambria" pitchFamily="18" charset="0"/>
              </a:rPr>
              <a:t>REVIVAL</a:t>
            </a:r>
            <a:endParaRPr lang="en-US" sz="4800" b="1" dirty="0">
              <a:solidFill>
                <a:schemeClr val="bg1"/>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11 May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Ephesians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970044"/>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NIV and in one other versions of the Bible, i.e., NKJV, NRSV, KJV, CEV,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1:15 – 23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“Our Prayers and Christ’s Position”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609600" y="1143000"/>
            <a:ext cx="8001000" cy="4360168"/>
          </a:xfrm>
          <a:prstGeom prst="rect">
            <a:avLst/>
          </a:prstGeom>
          <a:noFill/>
        </p:spPr>
        <p:txBody>
          <a:bodyPr wrap="square" rtlCol="0">
            <a:spAutoFit/>
          </a:bodyPr>
          <a:lstStyle/>
          <a:p>
            <a:pPr>
              <a:spcAft>
                <a:spcPts val="400"/>
              </a:spcAft>
            </a:pPr>
            <a:r>
              <a:rPr lang="en-US" sz="2400" b="1" dirty="0" smtClean="0">
                <a:effectLst>
                  <a:outerShdw blurRad="38100" dist="38100" dir="2700000" algn="tl">
                    <a:srgbClr val="000000">
                      <a:alpha val="43137"/>
                    </a:srgbClr>
                  </a:outerShdw>
                </a:effectLst>
                <a:latin typeface="Cambria" pitchFamily="18" charset="0"/>
              </a:rPr>
              <a:t>First Missionary Journey:  </a:t>
            </a:r>
          </a:p>
          <a:p>
            <a:pPr marL="274320">
              <a:spcAft>
                <a:spcPts val="4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Galatians (</a:t>
            </a:r>
            <a:r>
              <a:rPr lang="en-US" sz="2400" b="1" cap="small" dirty="0" smtClean="0">
                <a:latin typeface="Cambria" pitchFamily="18" charset="0"/>
              </a:rPr>
              <a:t>ad</a:t>
            </a:r>
            <a:r>
              <a:rPr lang="en-US" sz="2400" b="1" dirty="0" smtClean="0">
                <a:latin typeface="Cambria" pitchFamily="18" charset="0"/>
              </a:rPr>
              <a:t> 48-49) </a:t>
            </a:r>
          </a:p>
          <a:p>
            <a:pPr>
              <a:spcAft>
                <a:spcPts val="400"/>
              </a:spcAft>
            </a:pPr>
            <a:endParaRPr lang="en-US" sz="2400" b="1" dirty="0" smtClean="0">
              <a:effectLst>
                <a:outerShdw blurRad="38100" dist="38100" dir="2700000" algn="tl">
                  <a:srgbClr val="000000">
                    <a:alpha val="43137"/>
                  </a:srgbClr>
                </a:outerShdw>
              </a:effectLst>
              <a:latin typeface="Cambria" pitchFamily="18" charset="0"/>
            </a:endParaRPr>
          </a:p>
          <a:p>
            <a:pPr>
              <a:spcAft>
                <a:spcPts val="400"/>
              </a:spcAft>
            </a:pPr>
            <a:r>
              <a:rPr lang="en-US" sz="2400" b="1" dirty="0" smtClean="0">
                <a:effectLst>
                  <a:outerShdw blurRad="38100" dist="38100" dir="2700000" algn="tl">
                    <a:srgbClr val="000000">
                      <a:alpha val="43137"/>
                    </a:srgbClr>
                  </a:outerShdw>
                </a:effectLst>
                <a:latin typeface="Cambria" pitchFamily="18" charset="0"/>
              </a:rPr>
              <a:t>Second Missionary Journey:</a:t>
            </a:r>
          </a:p>
          <a:p>
            <a:pPr marL="274320">
              <a:spcAft>
                <a:spcPts val="400"/>
              </a:spcAft>
              <a:buFont typeface="Arial" pitchFamily="34" charset="0"/>
              <a:buChar char="•"/>
            </a:pPr>
            <a:r>
              <a:rPr lang="en-US" sz="2000" b="1" dirty="0" smtClean="0">
                <a:latin typeface="Cambria" pitchFamily="18" charset="0"/>
              </a:rPr>
              <a:t> 1 Thessalonians (</a:t>
            </a:r>
            <a:r>
              <a:rPr lang="en-US" sz="2000" b="1" cap="small" dirty="0" smtClean="0">
                <a:latin typeface="Cambria" pitchFamily="18" charset="0"/>
              </a:rPr>
              <a:t>ad</a:t>
            </a:r>
            <a:r>
              <a:rPr lang="en-US" sz="2000" b="1" dirty="0" smtClean="0">
                <a:latin typeface="Cambria" pitchFamily="18" charset="0"/>
              </a:rPr>
              <a:t> 50-52)</a:t>
            </a:r>
          </a:p>
          <a:p>
            <a:pPr marL="274320">
              <a:spcAft>
                <a:spcPts val="400"/>
              </a:spcAft>
              <a:buFont typeface="Arial" pitchFamily="34" charset="0"/>
              <a:buChar char="•"/>
            </a:pPr>
            <a:r>
              <a:rPr lang="en-US" sz="2000" b="1" dirty="0" smtClean="0">
                <a:latin typeface="Cambria" pitchFamily="18" charset="0"/>
              </a:rPr>
              <a:t> 2 Thessalonians (</a:t>
            </a:r>
            <a:r>
              <a:rPr lang="en-US" sz="2000" b="1" cap="small" dirty="0" smtClean="0">
                <a:latin typeface="Cambria" pitchFamily="18" charset="0"/>
              </a:rPr>
              <a:t>ad</a:t>
            </a:r>
            <a:r>
              <a:rPr lang="en-US" sz="2000" b="1" dirty="0" smtClean="0">
                <a:latin typeface="Cambria" pitchFamily="18" charset="0"/>
              </a:rPr>
              <a:t> 50-52)</a:t>
            </a:r>
          </a:p>
          <a:p>
            <a:pPr>
              <a:spcAft>
                <a:spcPts val="400"/>
              </a:spcAft>
            </a:pPr>
            <a:endParaRPr lang="en-US" sz="2400" b="1" dirty="0" smtClean="0">
              <a:effectLst>
                <a:outerShdw blurRad="38100" dist="38100" dir="2700000" algn="tl">
                  <a:srgbClr val="000000">
                    <a:alpha val="43137"/>
                  </a:srgbClr>
                </a:outerShdw>
              </a:effectLst>
              <a:latin typeface="Cambria" pitchFamily="18" charset="0"/>
            </a:endParaRPr>
          </a:p>
          <a:p>
            <a:pPr>
              <a:spcAft>
                <a:spcPts val="400"/>
              </a:spcAft>
            </a:pPr>
            <a:r>
              <a:rPr lang="en-US" sz="2400" b="1" dirty="0" smtClean="0">
                <a:effectLst>
                  <a:outerShdw blurRad="38100" dist="38100" dir="2700000" algn="tl">
                    <a:srgbClr val="000000">
                      <a:alpha val="43137"/>
                    </a:srgbClr>
                  </a:outerShdw>
                </a:effectLst>
                <a:latin typeface="Cambria" pitchFamily="18" charset="0"/>
              </a:rPr>
              <a:t>Third Missionary Journey: </a:t>
            </a:r>
            <a:endParaRPr lang="en-US" sz="2400" b="1" dirty="0" smtClean="0">
              <a:latin typeface="Cambria" pitchFamily="18" charset="0"/>
            </a:endParaRPr>
          </a:p>
          <a:p>
            <a:pPr marL="274320">
              <a:spcAft>
                <a:spcPts val="400"/>
              </a:spcAft>
              <a:buFont typeface="Arial" pitchFamily="34" charset="0"/>
              <a:buChar char="•"/>
            </a:pPr>
            <a:r>
              <a:rPr lang="en-US" sz="2000" b="1" dirty="0" smtClean="0">
                <a:latin typeface="Cambria" pitchFamily="18" charset="0"/>
              </a:rPr>
              <a:t> 1 Corinthians (</a:t>
            </a:r>
            <a:r>
              <a:rPr lang="en-US" sz="2000" b="1" cap="small" dirty="0" smtClean="0">
                <a:latin typeface="Cambria" pitchFamily="18" charset="0"/>
              </a:rPr>
              <a:t>ad</a:t>
            </a:r>
            <a:r>
              <a:rPr lang="en-US" sz="2000" b="1" dirty="0" smtClean="0">
                <a:latin typeface="Cambria" pitchFamily="18" charset="0"/>
              </a:rPr>
              <a:t> 55-56)</a:t>
            </a:r>
          </a:p>
          <a:p>
            <a:pPr marL="274320">
              <a:spcAft>
                <a:spcPts val="400"/>
              </a:spcAft>
              <a:buFont typeface="Arial" pitchFamily="34" charset="0"/>
              <a:buChar char="•"/>
            </a:pPr>
            <a:r>
              <a:rPr lang="en-US" sz="2000" b="1" dirty="0" smtClean="0">
                <a:latin typeface="Cambria" pitchFamily="18" charset="0"/>
              </a:rPr>
              <a:t> 2 Corinthians (</a:t>
            </a:r>
            <a:r>
              <a:rPr lang="en-US" sz="2000" b="1" cap="small" dirty="0" smtClean="0">
                <a:latin typeface="Cambria" pitchFamily="18" charset="0"/>
              </a:rPr>
              <a:t>ad</a:t>
            </a:r>
            <a:r>
              <a:rPr lang="en-US" sz="2000" b="1" dirty="0" smtClean="0">
                <a:latin typeface="Cambria" pitchFamily="18" charset="0"/>
              </a:rPr>
              <a:t> 56)</a:t>
            </a:r>
          </a:p>
          <a:p>
            <a:pPr marL="274320">
              <a:spcAft>
                <a:spcPts val="400"/>
              </a:spcAft>
              <a:buFont typeface="Arial" pitchFamily="34" charset="0"/>
              <a:buChar char="•"/>
            </a:pPr>
            <a:r>
              <a:rPr lang="en-US" sz="2000" b="1" dirty="0" smtClean="0">
                <a:latin typeface="Cambria" pitchFamily="18" charset="0"/>
              </a:rPr>
              <a:t> Romans (</a:t>
            </a:r>
            <a:r>
              <a:rPr lang="en-US" sz="2000" b="1" cap="small" dirty="0" smtClean="0">
                <a:latin typeface="Cambria" pitchFamily="18" charset="0"/>
              </a:rPr>
              <a:t>ad</a:t>
            </a:r>
            <a:r>
              <a:rPr lang="en-US" sz="2000" b="1" dirty="0" smtClean="0">
                <a:latin typeface="Cambria" pitchFamily="18" charset="0"/>
              </a:rPr>
              <a:t> 57)</a:t>
            </a:r>
          </a:p>
        </p:txBody>
      </p:sp>
      <p:grpSp>
        <p:nvGrpSpPr>
          <p:cNvPr id="13" name="Group 12"/>
          <p:cNvGrpSpPr/>
          <p:nvPr/>
        </p:nvGrpSpPr>
        <p:grpSpPr>
          <a:xfrm>
            <a:off x="533400" y="95249"/>
            <a:ext cx="8153400" cy="831851"/>
            <a:chOff x="533400" y="95250"/>
            <a:chExt cx="8153400" cy="831850"/>
          </a:xfrm>
        </p:grpSpPr>
        <p:sp>
          <p:nvSpPr>
            <p:cNvPr id="10" name="Title 1"/>
            <p:cNvSpPr txBox="1">
              <a:spLocks/>
            </p:cNvSpPr>
            <p:nvPr/>
          </p:nvSpPr>
          <p:spPr>
            <a:xfrm>
              <a:off x="533400" y="95250"/>
              <a:ext cx="8153400" cy="762000"/>
            </a:xfrm>
            <a:prstGeom prst="rect">
              <a:avLst/>
            </a:prstGeom>
          </p:spPr>
          <p:style>
            <a:lnRef idx="1">
              <a:schemeClr val="accent4"/>
            </a:lnRef>
            <a:fillRef idx="2">
              <a:schemeClr val="accent4"/>
            </a:fillRef>
            <a:effectRef idx="1">
              <a:schemeClr val="accent4"/>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81273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j-ea"/>
                  <a:cs typeface="+mj-cs"/>
                </a:rPr>
                <a:t>The Pauline Epistles</a:t>
              </a:r>
            </a:p>
          </p:txBody>
        </p:sp>
        <p:pic>
          <p:nvPicPr>
            <p:cNvPr id="5" name="Picture 5" descr="Scroll.png"/>
            <p:cNvPicPr>
              <a:picLocks noChangeAspect="1"/>
            </p:cNvPicPr>
            <p:nvPr/>
          </p:nvPicPr>
          <p:blipFill>
            <a:blip r:embed="rId2" cstate="print"/>
            <a:srcRect/>
            <a:stretch>
              <a:fillRect/>
            </a:stretch>
          </p:blipFill>
          <p:spPr bwMode="auto">
            <a:xfrm>
              <a:off x="71628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left)">
                                      <p:cBhvr>
                                        <p:cTn id="10" dur="1000"/>
                                        <p:tgtEl>
                                          <p:spTgt spid="7">
                                            <p:txEl>
                                              <p:pRg st="1" end="1"/>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wipe(left)">
                                      <p:cBhvr>
                                        <p:cTn id="14" dur="1000"/>
                                        <p:tgtEl>
                                          <p:spTgt spid="7">
                                            <p:txEl>
                                              <p:pRg st="3" end="3"/>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1000"/>
                                        <p:tgtEl>
                                          <p:spTgt spid="7">
                                            <p:txEl>
                                              <p:pRg st="4" end="4"/>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wipe(left)">
                                      <p:cBhvr>
                                        <p:cTn id="20" dur="1000"/>
                                        <p:tgtEl>
                                          <p:spTgt spid="7">
                                            <p:txEl>
                                              <p:pRg st="5" end="5"/>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7">
                                            <p:txEl>
                                              <p:pRg st="7" end="7"/>
                                            </p:txEl>
                                          </p:spTgt>
                                        </p:tgtEl>
                                        <p:attrNameLst>
                                          <p:attrName>style.visibility</p:attrName>
                                        </p:attrNameLst>
                                      </p:cBhvr>
                                      <p:to>
                                        <p:strVal val="visible"/>
                                      </p:to>
                                    </p:set>
                                    <p:animEffect transition="in" filter="wipe(left)">
                                      <p:cBhvr>
                                        <p:cTn id="24" dur="1000"/>
                                        <p:tgtEl>
                                          <p:spTgt spid="7">
                                            <p:txEl>
                                              <p:pRg st="7" end="7"/>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wipe(left)">
                                      <p:cBhvr>
                                        <p:cTn id="27" dur="1000"/>
                                        <p:tgtEl>
                                          <p:spTgt spid="7">
                                            <p:txEl>
                                              <p:pRg st="8" end="8"/>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7">
                                            <p:txEl>
                                              <p:pRg st="9" end="9"/>
                                            </p:txEl>
                                          </p:spTgt>
                                        </p:tgtEl>
                                        <p:attrNameLst>
                                          <p:attrName>style.visibility</p:attrName>
                                        </p:attrNameLst>
                                      </p:cBhvr>
                                      <p:to>
                                        <p:strVal val="visible"/>
                                      </p:to>
                                    </p:set>
                                    <p:animEffect transition="in" filter="wipe(left)">
                                      <p:cBhvr>
                                        <p:cTn id="30" dur="1000"/>
                                        <p:tgtEl>
                                          <p:spTgt spid="7">
                                            <p:txEl>
                                              <p:pRg st="9" end="9"/>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animEffect transition="in" filter="wipe(left)">
                                      <p:cBhvr>
                                        <p:cTn id="33" dur="10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609600" y="1066800"/>
            <a:ext cx="8001000" cy="5509200"/>
          </a:xfrm>
          <a:prstGeom prst="rect">
            <a:avLst/>
          </a:prstGeom>
          <a:noFill/>
        </p:spPr>
        <p:txBody>
          <a:bodyPr wrap="square" rtlCol="0">
            <a:spAutoFit/>
          </a:bodyPr>
          <a:lstStyle/>
          <a:p>
            <a:pPr>
              <a:spcAft>
                <a:spcPts val="800"/>
              </a:spcAft>
            </a:pPr>
            <a:r>
              <a:rPr lang="en-US" sz="2400" b="1" dirty="0" smtClean="0">
                <a:effectLst>
                  <a:outerShdw blurRad="38100" dist="38100" dir="2700000" algn="tl">
                    <a:srgbClr val="000000">
                      <a:alpha val="43137"/>
                    </a:srgbClr>
                  </a:outerShdw>
                </a:effectLst>
                <a:latin typeface="Cambria" pitchFamily="18" charset="0"/>
              </a:rPr>
              <a:t>First Roman Imprisonment:</a:t>
            </a:r>
            <a:endParaRPr lang="en-US" sz="2400" b="1" dirty="0" smtClean="0">
              <a:latin typeface="Cambria" pitchFamily="18" charset="0"/>
            </a:endParaRPr>
          </a:p>
          <a:p>
            <a:pPr marL="274320">
              <a:spcAft>
                <a:spcPts val="800"/>
              </a:spcAft>
              <a:buFont typeface="Arial" pitchFamily="34" charset="0"/>
              <a:buChar char="•"/>
            </a:pPr>
            <a:r>
              <a:rPr lang="en-US" sz="2000" b="1" dirty="0" smtClean="0">
                <a:latin typeface="Cambria" pitchFamily="18" charset="0"/>
              </a:rPr>
              <a:t> Ephesians (</a:t>
            </a:r>
            <a:r>
              <a:rPr lang="en-US" sz="2000" b="1" cap="small" dirty="0" smtClean="0">
                <a:latin typeface="Cambria" pitchFamily="18" charset="0"/>
              </a:rPr>
              <a:t>ad</a:t>
            </a:r>
            <a:r>
              <a:rPr lang="en-US" sz="2000" b="1" dirty="0" smtClean="0">
                <a:latin typeface="Cambria" pitchFamily="18" charset="0"/>
              </a:rPr>
              <a:t> 60) </a:t>
            </a:r>
          </a:p>
          <a:p>
            <a:pPr marL="274320">
              <a:spcAft>
                <a:spcPts val="800"/>
              </a:spcAft>
              <a:buFont typeface="Arial" pitchFamily="34" charset="0"/>
              <a:buChar char="•"/>
            </a:pPr>
            <a:r>
              <a:rPr lang="en-US" sz="2000" b="1" dirty="0" smtClean="0">
                <a:latin typeface="Cambria" pitchFamily="18" charset="0"/>
              </a:rPr>
              <a:t> Philippians (</a:t>
            </a:r>
            <a:r>
              <a:rPr lang="en-US" sz="2000" b="1" cap="small" dirty="0" smtClean="0">
                <a:latin typeface="Cambria" pitchFamily="18" charset="0"/>
              </a:rPr>
              <a:t>ad</a:t>
            </a:r>
            <a:r>
              <a:rPr lang="en-US" sz="2000" b="1" dirty="0" smtClean="0">
                <a:latin typeface="Cambria" pitchFamily="18" charset="0"/>
              </a:rPr>
              <a:t> 62) </a:t>
            </a:r>
          </a:p>
          <a:p>
            <a:pPr marL="274320">
              <a:spcAft>
                <a:spcPts val="800"/>
              </a:spcAft>
              <a:buFont typeface="Arial" pitchFamily="34" charset="0"/>
              <a:buChar char="•"/>
            </a:pPr>
            <a:r>
              <a:rPr lang="en-US" sz="2000" b="1" dirty="0" smtClean="0">
                <a:latin typeface="Cambria" pitchFamily="18" charset="0"/>
              </a:rPr>
              <a:t> Colossians (</a:t>
            </a:r>
            <a:r>
              <a:rPr lang="en-US" sz="2000" b="1" cap="small" dirty="0" smtClean="0">
                <a:latin typeface="Cambria" pitchFamily="18" charset="0"/>
              </a:rPr>
              <a:t>ad</a:t>
            </a:r>
            <a:r>
              <a:rPr lang="en-US" sz="2000" b="1" dirty="0" smtClean="0">
                <a:latin typeface="Cambria" pitchFamily="18" charset="0"/>
              </a:rPr>
              <a:t> 62) </a:t>
            </a:r>
          </a:p>
          <a:p>
            <a:pPr marL="274320">
              <a:spcAft>
                <a:spcPts val="800"/>
              </a:spcAft>
              <a:buFont typeface="Arial" pitchFamily="34" charset="0"/>
              <a:buChar char="•"/>
            </a:pPr>
            <a:r>
              <a:rPr lang="en-US" sz="2000" b="1" dirty="0" smtClean="0">
                <a:latin typeface="Cambria" pitchFamily="18" charset="0"/>
              </a:rPr>
              <a:t> Philemon (</a:t>
            </a:r>
            <a:r>
              <a:rPr lang="en-US" sz="2000" b="1" cap="small" dirty="0" smtClean="0">
                <a:latin typeface="Cambria" pitchFamily="18" charset="0"/>
              </a:rPr>
              <a:t>ad</a:t>
            </a:r>
            <a:r>
              <a:rPr lang="en-US" sz="2000" b="1" dirty="0" smtClean="0">
                <a:latin typeface="Cambria" pitchFamily="18" charset="0"/>
              </a:rPr>
              <a:t> 62) </a:t>
            </a:r>
          </a:p>
          <a:p>
            <a:pPr>
              <a:spcAft>
                <a:spcPts val="800"/>
              </a:spcAft>
              <a:buFont typeface="Arial" pitchFamily="34" charset="0"/>
              <a:buChar char="•"/>
            </a:pPr>
            <a:endParaRPr lang="en-US" sz="2000" b="1" dirty="0" smtClean="0">
              <a:latin typeface="Cambria" pitchFamily="18" charset="0"/>
            </a:endParaRPr>
          </a:p>
          <a:p>
            <a:pPr>
              <a:spcAft>
                <a:spcPts val="800"/>
              </a:spcAft>
            </a:pPr>
            <a:r>
              <a:rPr lang="en-US" sz="2400" b="1" dirty="0" smtClean="0">
                <a:effectLst>
                  <a:outerShdw blurRad="38100" dist="38100" dir="2700000" algn="tl">
                    <a:srgbClr val="000000">
                      <a:alpha val="43137"/>
                    </a:srgbClr>
                  </a:outerShdw>
                </a:effectLst>
                <a:latin typeface="Cambria" pitchFamily="18" charset="0"/>
              </a:rPr>
              <a:t>While in Macedonia</a:t>
            </a:r>
          </a:p>
          <a:p>
            <a:pPr marL="274320">
              <a:spcAft>
                <a:spcPts val="800"/>
              </a:spcAft>
              <a:buFont typeface="Arial" pitchFamily="34" charset="0"/>
              <a:buChar char="•"/>
            </a:pPr>
            <a:r>
              <a:rPr lang="en-US" sz="2000" b="1" dirty="0" smtClean="0">
                <a:latin typeface="Cambria" pitchFamily="18" charset="0"/>
              </a:rPr>
              <a:t> 1 Timothy (</a:t>
            </a:r>
            <a:r>
              <a:rPr lang="en-US" sz="2000" b="1" cap="small" dirty="0" smtClean="0">
                <a:latin typeface="Cambria" pitchFamily="18" charset="0"/>
              </a:rPr>
              <a:t>ad</a:t>
            </a:r>
            <a:r>
              <a:rPr lang="en-US" sz="2000" b="1" dirty="0" smtClean="0">
                <a:latin typeface="Cambria" pitchFamily="18" charset="0"/>
              </a:rPr>
              <a:t> 63 – 66) </a:t>
            </a:r>
          </a:p>
          <a:p>
            <a:pPr marL="274320">
              <a:spcAft>
                <a:spcPts val="800"/>
              </a:spcAft>
              <a:buFont typeface="Arial" pitchFamily="34" charset="0"/>
              <a:buChar char="•"/>
            </a:pPr>
            <a:r>
              <a:rPr lang="en-US" sz="2000" b="1" dirty="0" smtClean="0">
                <a:latin typeface="Cambria" pitchFamily="18" charset="0"/>
              </a:rPr>
              <a:t> Titus (</a:t>
            </a:r>
            <a:r>
              <a:rPr lang="en-US" sz="2000" b="1" cap="small" dirty="0" smtClean="0">
                <a:latin typeface="Cambria" pitchFamily="18" charset="0"/>
              </a:rPr>
              <a:t>ad</a:t>
            </a:r>
            <a:r>
              <a:rPr lang="en-US" sz="2000" b="1" dirty="0" smtClean="0">
                <a:latin typeface="Cambria" pitchFamily="18" charset="0"/>
              </a:rPr>
              <a:t> 63 – 66) </a:t>
            </a:r>
          </a:p>
          <a:p>
            <a:pPr>
              <a:spcAft>
                <a:spcPts val="800"/>
              </a:spcAft>
            </a:pPr>
            <a:endParaRPr lang="en-US" sz="2000" b="1" dirty="0" smtClean="0">
              <a:latin typeface="Cambria" pitchFamily="18" charset="0"/>
            </a:endParaRPr>
          </a:p>
          <a:p>
            <a:pPr>
              <a:spcAft>
                <a:spcPts val="800"/>
              </a:spcAft>
            </a:pPr>
            <a:r>
              <a:rPr lang="en-US" sz="2400" b="1" dirty="0" smtClean="0">
                <a:effectLst>
                  <a:outerShdw blurRad="38100" dist="38100" dir="2700000" algn="tl">
                    <a:srgbClr val="000000">
                      <a:alpha val="43137"/>
                    </a:srgbClr>
                  </a:outerShdw>
                </a:effectLst>
                <a:latin typeface="Cambria" pitchFamily="18" charset="0"/>
              </a:rPr>
              <a:t>Second Roman Imprisonment: </a:t>
            </a:r>
            <a:endParaRPr lang="en-US" sz="2000" b="1" dirty="0" smtClean="0">
              <a:effectLst>
                <a:outerShdw blurRad="38100" dist="38100" dir="2700000" algn="tl">
                  <a:srgbClr val="000000">
                    <a:alpha val="43137"/>
                  </a:srgbClr>
                </a:outerShdw>
              </a:effectLst>
              <a:latin typeface="Cambria" pitchFamily="18" charset="0"/>
            </a:endParaRPr>
          </a:p>
          <a:p>
            <a:pPr marL="274320">
              <a:spcAft>
                <a:spcPts val="800"/>
              </a:spcAft>
              <a:buFont typeface="Arial" pitchFamily="34" charset="0"/>
              <a:buChar char="•"/>
            </a:pPr>
            <a:r>
              <a:rPr lang="en-US" sz="2000" b="1" dirty="0" smtClean="0">
                <a:latin typeface="Cambria" pitchFamily="18" charset="0"/>
              </a:rPr>
              <a:t> 2 Timothy (</a:t>
            </a:r>
            <a:r>
              <a:rPr lang="en-US" sz="2000" b="1" cap="small" dirty="0" smtClean="0">
                <a:latin typeface="Cambria" pitchFamily="18" charset="0"/>
              </a:rPr>
              <a:t>ad</a:t>
            </a:r>
            <a:r>
              <a:rPr lang="en-US" sz="2000" b="1" dirty="0" smtClean="0">
                <a:latin typeface="Cambria" pitchFamily="18" charset="0"/>
              </a:rPr>
              <a:t> 67) </a:t>
            </a:r>
          </a:p>
          <a:p>
            <a:pPr marL="274320">
              <a:spcAft>
                <a:spcPts val="800"/>
              </a:spcAft>
              <a:buFont typeface="Arial" pitchFamily="34" charset="0"/>
              <a:buChar char="•"/>
            </a:pPr>
            <a:r>
              <a:rPr lang="en-US" sz="2000" b="1" dirty="0" smtClean="0">
                <a:latin typeface="Cambria" pitchFamily="18" charset="0"/>
              </a:rPr>
              <a:t> Hebrews (</a:t>
            </a:r>
            <a:r>
              <a:rPr lang="en-US" sz="2000" b="1" cap="small" dirty="0" smtClean="0">
                <a:latin typeface="Cambria" pitchFamily="18" charset="0"/>
              </a:rPr>
              <a:t>ad</a:t>
            </a:r>
            <a:r>
              <a:rPr lang="en-US" sz="2000" b="1" dirty="0" smtClean="0">
                <a:latin typeface="Cambria" pitchFamily="18" charset="0"/>
              </a:rPr>
              <a:t> 68 – 69) </a:t>
            </a:r>
          </a:p>
        </p:txBody>
      </p:sp>
      <p:sp>
        <p:nvSpPr>
          <p:cNvPr id="10" name="Title 1"/>
          <p:cNvSpPr txBox="1">
            <a:spLocks/>
          </p:cNvSpPr>
          <p:nvPr/>
        </p:nvSpPr>
        <p:spPr>
          <a:xfrm>
            <a:off x="533400" y="95251"/>
            <a:ext cx="8153400" cy="762000"/>
          </a:xfrm>
          <a:prstGeom prst="rect">
            <a:avLst/>
          </a:prstGeom>
        </p:spPr>
        <p:style>
          <a:lnRef idx="1">
            <a:schemeClr val="accent4"/>
          </a:lnRef>
          <a:fillRef idx="2">
            <a:schemeClr val="accent4"/>
          </a:fillRef>
          <a:effectRef idx="1">
            <a:schemeClr val="accent4"/>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81273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j-ea"/>
                <a:cs typeface="+mj-cs"/>
              </a:rPr>
              <a:t>The Pauline Epistles</a:t>
            </a:r>
          </a:p>
        </p:txBody>
      </p:sp>
      <p:pic>
        <p:nvPicPr>
          <p:cNvPr id="5" name="Picture 5" descr="Scroll.png"/>
          <p:cNvPicPr>
            <a:picLocks noChangeAspect="1"/>
          </p:cNvPicPr>
          <p:nvPr/>
        </p:nvPicPr>
        <p:blipFill>
          <a:blip r:embed="rId2" cstate="print"/>
          <a:srcRect/>
          <a:stretch>
            <a:fillRect/>
          </a:stretch>
        </p:blipFill>
        <p:spPr bwMode="auto">
          <a:xfrm>
            <a:off x="7162800" y="152401"/>
            <a:ext cx="1524000" cy="774700"/>
          </a:xfrm>
          <a:prstGeom prst="rect">
            <a:avLst/>
          </a:prstGeom>
          <a:noFill/>
          <a:ln w="9525">
            <a:noFill/>
            <a:miter lim="800000"/>
            <a:headEnd/>
            <a:tailEnd/>
          </a:ln>
          <a:effectLst>
            <a:outerShdw dist="38100" dir="2700000" rotWithShape="0">
              <a:srgbClr val="808080">
                <a:alpha val="42998"/>
              </a:srgbClr>
            </a:outerShdw>
          </a:effectLst>
        </p:spPr>
      </p:pic>
      <p:cxnSp>
        <p:nvCxnSpPr>
          <p:cNvPr id="6" name="Straight Connector 5"/>
          <p:cNvCxnSpPr/>
          <p:nvPr/>
        </p:nvCxnSpPr>
        <p:spPr>
          <a:xfrm>
            <a:off x="1143000" y="1905000"/>
            <a:ext cx="1188720" cy="0"/>
          </a:xfrm>
          <a:prstGeom prst="line">
            <a:avLst/>
          </a:prstGeom>
          <a:ln w="47625"/>
        </p:spPr>
        <p:style>
          <a:lnRef idx="3">
            <a:schemeClr val="dk1"/>
          </a:lnRef>
          <a:fillRef idx="0">
            <a:schemeClr val="dk1"/>
          </a:fillRef>
          <a:effectRef idx="2">
            <a:schemeClr val="dk1"/>
          </a:effectRef>
          <a:fontRef idx="minor">
            <a:schemeClr val="tx1"/>
          </a:fontRef>
        </p:style>
      </p:cxn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left)">
                                      <p:cBhvr>
                                        <p:cTn id="10" dur="1000"/>
                                        <p:tgtEl>
                                          <p:spTgt spid="7">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left)">
                                      <p:cBhvr>
                                        <p:cTn id="13" dur="1000"/>
                                        <p:tgtEl>
                                          <p:spTgt spid="7">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left)">
                                      <p:cBhvr>
                                        <p:cTn id="16" dur="1000"/>
                                        <p:tgtEl>
                                          <p:spTgt spid="7">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left)">
                                      <p:cBhvr>
                                        <p:cTn id="19" dur="1000"/>
                                        <p:tgtEl>
                                          <p:spTgt spid="7">
                                            <p:txEl>
                                              <p:pRg st="4" end="4"/>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wipe(left)">
                                      <p:cBhvr>
                                        <p:cTn id="23" dur="1000"/>
                                        <p:tgtEl>
                                          <p:spTgt spid="7">
                                            <p:txEl>
                                              <p:pRg st="6" end="6"/>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wipe(left)">
                                      <p:cBhvr>
                                        <p:cTn id="26" dur="1000"/>
                                        <p:tgtEl>
                                          <p:spTgt spid="7">
                                            <p:txEl>
                                              <p:pRg st="7" end="7"/>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Effect transition="in" filter="wipe(left)">
                                      <p:cBhvr>
                                        <p:cTn id="29" dur="1000"/>
                                        <p:tgtEl>
                                          <p:spTgt spid="7">
                                            <p:txEl>
                                              <p:pRg st="8" end="8"/>
                                            </p:txEl>
                                          </p:spTgt>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animEffect transition="in" filter="wipe(left)">
                                      <p:cBhvr>
                                        <p:cTn id="33" dur="1000"/>
                                        <p:tgtEl>
                                          <p:spTgt spid="7">
                                            <p:txEl>
                                              <p:pRg st="10" end="10"/>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7">
                                            <p:txEl>
                                              <p:pRg st="11" end="11"/>
                                            </p:txEl>
                                          </p:spTgt>
                                        </p:tgtEl>
                                        <p:attrNameLst>
                                          <p:attrName>style.visibility</p:attrName>
                                        </p:attrNameLst>
                                      </p:cBhvr>
                                      <p:to>
                                        <p:strVal val="visible"/>
                                      </p:to>
                                    </p:set>
                                    <p:animEffect transition="in" filter="wipe(left)">
                                      <p:cBhvr>
                                        <p:cTn id="36" dur="1000"/>
                                        <p:tgtEl>
                                          <p:spTgt spid="7">
                                            <p:txEl>
                                              <p:pRg st="11" end="11"/>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7">
                                            <p:txEl>
                                              <p:pRg st="12" end="12"/>
                                            </p:txEl>
                                          </p:spTgt>
                                        </p:tgtEl>
                                        <p:attrNameLst>
                                          <p:attrName>style.visibility</p:attrName>
                                        </p:attrNameLst>
                                      </p:cBhvr>
                                      <p:to>
                                        <p:strVal val="visible"/>
                                      </p:to>
                                    </p:set>
                                    <p:animEffect transition="in" filter="wipe(left)">
                                      <p:cBhvr>
                                        <p:cTn id="39" dur="1000"/>
                                        <p:tgtEl>
                                          <p:spTgt spid="7">
                                            <p:txEl>
                                              <p:pRg st="12" end="12"/>
                                            </p:txEl>
                                          </p:spTgt>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descr="Cover page 3.jpg"/>
          <p:cNvPicPr>
            <a:picLocks noChangeAspect="1"/>
          </p:cNvPicPr>
          <p:nvPr/>
        </p:nvPicPr>
        <p:blipFill>
          <a:blip r:embed="rId2" cstate="print"/>
          <a:stretch>
            <a:fillRect/>
          </a:stretch>
        </p:blipFill>
        <p:spPr>
          <a:xfrm>
            <a:off x="685800" y="1524000"/>
            <a:ext cx="7732182" cy="49530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1676400" y="381001"/>
            <a:ext cx="5943600" cy="861774"/>
          </a:xfrm>
          <a:prstGeom prst="rect">
            <a:avLst/>
          </a:prstGeom>
          <a:ln/>
        </p:spPr>
        <p:style>
          <a:lnRef idx="0">
            <a:schemeClr val="accent1"/>
          </a:lnRef>
          <a:fillRef idx="3">
            <a:schemeClr val="accent1"/>
          </a:fillRef>
          <a:effectRef idx="3">
            <a:schemeClr val="accent1"/>
          </a:effectRef>
          <a:fontRef idx="minor">
            <a:schemeClr val="lt1"/>
          </a:fontRef>
        </p:style>
        <p:txBody>
          <a:bodyPr wrap="square" lIns="182880" tIns="91440" rIns="182880" bIns="91440" rtlCol="0" anchor="ctr" anchorCtr="0">
            <a:spAutoFit/>
            <a:scene3d>
              <a:camera prst="orthographicFront"/>
              <a:lightRig rig="threePt" dir="t"/>
            </a:scene3d>
            <a:sp3d extrusionH="57150">
              <a:bevelT w="38100" h="38100" prst="convex"/>
            </a:sp3d>
          </a:bodyPr>
          <a:lstStyle/>
          <a:p>
            <a:pPr algn="ctr"/>
            <a:r>
              <a:rPr lang="en-US" sz="4400" dirty="0" smtClean="0">
                <a:solidFill>
                  <a:schemeClr val="tx1"/>
                </a:solidFill>
                <a:effectLst>
                  <a:outerShdw blurRad="38100" dist="38100" dir="2700000" algn="tl">
                    <a:srgbClr val="000000">
                      <a:alpha val="43137"/>
                    </a:srgbClr>
                  </a:outerShdw>
                </a:effectLst>
                <a:latin typeface="Georgia" pitchFamily="18" charset="0"/>
                <a:cs typeface="Avenir Book"/>
              </a:rPr>
              <a:t>An  Introduction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https://i.pinimg.com/originals/12/a0/3d/12a03d40762ad1d61715c1e54946c091.png"/>
          <p:cNvPicPr>
            <a:picLocks noChangeAspect="1" noChangeArrowheads="1"/>
          </p:cNvPicPr>
          <p:nvPr/>
        </p:nvPicPr>
        <p:blipFill>
          <a:blip r:embed="rId2" cstate="print"/>
          <a:srcRect t="5577"/>
          <a:stretch>
            <a:fillRect/>
          </a:stretch>
        </p:blipFill>
        <p:spPr bwMode="auto">
          <a:xfrm>
            <a:off x="0" y="0"/>
            <a:ext cx="9144000" cy="6832171"/>
          </a:xfrm>
          <a:prstGeom prst="rect">
            <a:avLst/>
          </a:prstGeom>
          <a:noFill/>
        </p:spPr>
      </p:pic>
      <p:sp>
        <p:nvSpPr>
          <p:cNvPr id="6" name="TextBox 5"/>
          <p:cNvSpPr txBox="1"/>
          <p:nvPr/>
        </p:nvSpPr>
        <p:spPr>
          <a:xfrm>
            <a:off x="228600" y="6019800"/>
            <a:ext cx="5486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Arial" pitchFamily="34" charset="0"/>
                <a:cs typeface="Arial" pitchFamily="34" charset="0"/>
              </a:rPr>
              <a:t>Paul’s Third Missionary Journey   A.D. 54 – 58 </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7" name="Right Arrow 6"/>
          <p:cNvSpPr/>
          <p:nvPr/>
        </p:nvSpPr>
        <p:spPr>
          <a:xfrm rot="8340000">
            <a:off x="3920385" y="1968189"/>
            <a:ext cx="978408" cy="237731"/>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72167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28777</TotalTime>
  <Words>4195</Words>
  <Application>Microsoft Office PowerPoint</Application>
  <PresentationFormat>On-screen Show (4:3)</PresentationFormat>
  <Paragraphs>222</Paragraphs>
  <Slides>52</Slides>
  <Notes>8</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Trek</vt:lpstr>
      <vt:lpstr>1_Trek</vt:lpstr>
      <vt:lpstr>Slide 1</vt:lpstr>
      <vt:lpstr>Slide 2</vt:lpstr>
      <vt:lpstr>Slide 3</vt:lpstr>
      <vt:lpstr>Slide 4</vt:lpstr>
      <vt:lpstr>Slide 5</vt:lpstr>
      <vt:lpstr>Slide 6</vt:lpstr>
      <vt:lpstr>Slide 7</vt:lpstr>
      <vt:lpstr>Slide 8</vt:lpstr>
      <vt:lpstr>Slide 9</vt:lpstr>
      <vt:lpstr>Ephesians </vt:lpstr>
      <vt:lpstr>Ephesians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5875</cp:revision>
  <dcterms:created xsi:type="dcterms:W3CDTF">2016-10-08T19:35:00Z</dcterms:created>
  <dcterms:modified xsi:type="dcterms:W3CDTF">2022-04-26T02:15:17Z</dcterms:modified>
</cp:coreProperties>
</file>